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7" r:id="rId4"/>
    <p:sldId id="258" r:id="rId5"/>
    <p:sldId id="262" r:id="rId6"/>
    <p:sldId id="259" r:id="rId7"/>
    <p:sldId id="260" r:id="rId8"/>
    <p:sldId id="261" r:id="rId9"/>
    <p:sldId id="265" r:id="rId10"/>
    <p:sldId id="268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59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47.2.3\&#1088;&#1077;&#1079;&#1077;&#1088;&#1074;&#1085;&#1086;&#1077;%20&#1093;&#1088;&#1072;&#1085;&#1077;&#1085;&#1080;&#1077;%20&#1076;&#1072;&#1085;&#1085;&#1099;&#1093;\&#1054;&#1090;&#1076;&#1077;&#1083;%20&#1077;&#1089;&#1090;&#1077;&#1089;&#1090;&#1074;&#1077;&#1085;&#1085;&#1099;&#1093;%20&#1084;&#1086;&#1085;&#1086;&#1087;&#1086;&#1083;&#1080;&#1081;\1%20&#1054;&#1073;&#1097;&#1072;&#1103;%20&#1086;&#1090;&#1076;&#1077;&#1083;%2005\&#1054;&#1090;&#1095;&#1077;&#1090;&#1085;&#1086;&#1089;&#1090;&#1100;%20&#1074;%20&#1060;&#1040;&#1057;%20&#1056;&#1086;&#1089;&#1089;&#1080;&#1080;%202017\1\&#1055;&#1088;&#1080;&#1083;&#1086;&#1078;&#1077;&#1085;&#1080;&#1077;%20&#1082;%20&#1079;&#1072;&#1087;&#1088;&#1086;&#1089;&#1091;%20&#1060;&#1040;&#1057;%20&#1056;&#1086;&#1089;&#1089;&#1080;&#1080;%20(&#1080;&#1089;&#1087;&#1088;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47.2.3\&#1088;&#1077;&#1079;&#1077;&#1088;&#1074;&#1085;&#1086;&#1077;%20&#1093;&#1088;&#1072;&#1085;&#1077;&#1085;&#1080;&#1077;%20&#1076;&#1072;&#1085;&#1085;&#1099;&#1093;\&#1054;&#1090;&#1076;&#1077;&#1083;%20&#1077;&#1089;&#1090;&#1077;&#1089;&#1090;&#1074;&#1077;&#1085;&#1085;&#1099;&#1093;%20&#1084;&#1086;&#1085;&#1086;&#1087;&#1086;&#1083;&#1080;&#1081;\1%20&#1054;&#1073;&#1097;&#1072;&#1103;%20&#1086;&#1090;&#1076;&#1077;&#1083;%2005\&#1054;&#1090;&#1095;&#1077;&#1090;&#1085;&#1086;&#1089;&#1090;&#1100;%20&#1074;%20&#1060;&#1040;&#1057;%20&#1056;&#1086;&#1089;&#1089;&#1080;&#1080;%202017\1\&#1055;&#1088;&#1080;&#1083;&#1086;&#1078;&#1077;&#1085;&#1080;&#1077;%20&#1082;%20&#1079;&#1072;&#1087;&#1088;&#1086;&#1089;&#1091;%20&#1060;&#1040;&#1057;%20&#1056;&#1086;&#1089;&#1089;&#1080;&#1080;%20(&#1080;&#1089;&#1087;&#1088;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47.2.3\&#1088;&#1077;&#1079;&#1077;&#1088;&#1074;&#1085;&#1086;&#1077;%20&#1093;&#1088;&#1072;&#1085;&#1077;&#1085;&#1080;&#1077;%20&#1076;&#1072;&#1085;&#1085;&#1099;&#1093;\&#1054;&#1090;&#1076;&#1077;&#1083;%20&#1077;&#1089;&#1090;&#1077;&#1089;&#1090;&#1074;&#1077;&#1085;&#1085;&#1099;&#1093;%20&#1084;&#1086;&#1085;&#1086;&#1087;&#1086;&#1083;&#1080;&#1081;\1%20&#1054;&#1073;&#1097;&#1072;&#1103;%20&#1086;&#1090;&#1076;&#1077;&#1083;%2005\&#1054;&#1090;&#1095;&#1077;&#1090;&#1085;&#1086;&#1089;&#1090;&#1100;%20&#1074;%20&#1060;&#1040;&#1057;%20&#1056;&#1086;&#1089;&#1089;&#1080;&#1080;%202017\1\&#1055;&#1088;&#1080;&#1083;&#1086;&#1078;&#1077;&#1085;&#1080;&#1077;%20&#1082;%20&#1079;&#1072;&#1087;&#1088;&#1086;&#1089;&#1091;%20&#1060;&#1040;&#1057;%20&#1056;&#1086;&#1089;&#1089;&#1080;&#1080;%20(&#1080;&#1089;&#1087;&#1088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Административная</a:t>
            </a:r>
            <a:r>
              <a:rPr lang="ru-RU" baseline="0" dirty="0" smtClean="0"/>
              <a:t> ответственность 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'[Приложение к запросу ФАС России (испр).xlsx]для презентации'!$A$85</c:f>
              <c:strCache>
                <c:ptCount val="1"/>
                <c:pt idx="0">
                  <c:v>сумма штрафов</c:v>
                </c:pt>
              </c:strCache>
            </c:strRef>
          </c:tx>
          <c:invertIfNegative val="0"/>
          <c:cat>
            <c:strRef>
              <c:f>'[Приложение к запросу ФАС России (испр).xlsx]для презентации'!$B$84:$C$84</c:f>
              <c:strCache>
                <c:ptCount val="2"/>
                <c:pt idx="0">
                  <c:v>2016 год</c:v>
                </c:pt>
                <c:pt idx="1">
                  <c:v>2017 год 1-е полугодие</c:v>
                </c:pt>
              </c:strCache>
            </c:strRef>
          </c:cat>
          <c:val>
            <c:numRef>
              <c:f>'[Приложение к запросу ФАС России (испр).xlsx]для презентации'!$B$85:$C$85</c:f>
              <c:numCache>
                <c:formatCode>#,##0</c:formatCode>
                <c:ptCount val="2"/>
                <c:pt idx="0">
                  <c:v>33780000</c:v>
                </c:pt>
                <c:pt idx="1">
                  <c:v>34000000</c:v>
                </c:pt>
              </c:numCache>
            </c:numRef>
          </c:val>
        </c:ser>
        <c:ser>
          <c:idx val="1"/>
          <c:order val="1"/>
          <c:tx>
            <c:strRef>
              <c:f>'[Приложение к запросу ФАС России (испр).xlsx]для презентации'!$A$86</c:f>
              <c:strCache>
                <c:ptCount val="1"/>
                <c:pt idx="0">
                  <c:v>сумма увеличения штрафов</c:v>
                </c:pt>
              </c:strCache>
            </c:strRef>
          </c:tx>
          <c:invertIfNegative val="0"/>
          <c:cat>
            <c:strRef>
              <c:f>'[Приложение к запросу ФАС России (испр).xlsx]для презентации'!$B$84:$C$84</c:f>
              <c:strCache>
                <c:ptCount val="2"/>
                <c:pt idx="0">
                  <c:v>2016 год</c:v>
                </c:pt>
                <c:pt idx="1">
                  <c:v>2017 год 1-е полугодие</c:v>
                </c:pt>
              </c:strCache>
            </c:strRef>
          </c:cat>
          <c:val>
            <c:numRef>
              <c:f>'[Приложение к запросу ФАС России (испр).xlsx]для презентации'!$B$86:$C$86</c:f>
              <c:numCache>
                <c:formatCode>General</c:formatCode>
                <c:ptCount val="2"/>
                <c:pt idx="1">
                  <c:v>68000000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box"/>
        <c:axId val="53762048"/>
        <c:axId val="48722432"/>
        <c:axId val="0"/>
      </c:bar3DChart>
      <c:catAx>
        <c:axId val="53762048"/>
        <c:scaling>
          <c:orientation val="minMax"/>
        </c:scaling>
        <c:delete val="0"/>
        <c:axPos val="b"/>
        <c:majorTickMark val="none"/>
        <c:minorTickMark val="none"/>
        <c:tickLblPos val="nextTo"/>
        <c:crossAx val="48722432"/>
        <c:crosses val="autoZero"/>
        <c:auto val="1"/>
        <c:lblAlgn val="ctr"/>
        <c:lblOffset val="100"/>
        <c:noMultiLvlLbl val="0"/>
      </c:catAx>
      <c:valAx>
        <c:axId val="4872243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crossAx val="53762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081394637404169"/>
          <c:y val="0.26010024920170177"/>
          <c:w val="0.30349973460660684"/>
          <c:h val="0.4628920662895477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'[Приложение к запросу ФАС России (испр).xlsx]для презентации'!$D$50</c:f>
              <c:strCache>
                <c:ptCount val="1"/>
                <c:pt idx="0">
                  <c:v>2017 год 1-е полугодие</c:v>
                </c:pt>
              </c:strCache>
            </c:strRef>
          </c:tx>
          <c:dLbls>
            <c:dLbl>
              <c:idx val="5"/>
              <c:layout>
                <c:manualLayout>
                  <c:x val="1.2385596950457378E-2"/>
                  <c:y val="-2.09647024574474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'[Приложение к запросу ФАС России (испр).xlsx]для презентации'!$A$51:$A$56</c:f>
              <c:strCache>
                <c:ptCount val="6"/>
                <c:pt idx="0">
                  <c:v>п. 15</c:v>
                </c:pt>
                <c:pt idx="1">
                  <c:v>п. 16</c:v>
                </c:pt>
                <c:pt idx="2">
                  <c:v>п. 25</c:v>
                </c:pt>
                <c:pt idx="3">
                  <c:v>п. 90</c:v>
                </c:pt>
                <c:pt idx="4">
                  <c:v>п. 69</c:v>
                </c:pt>
                <c:pt idx="5">
                  <c:v>прочие</c:v>
                </c:pt>
              </c:strCache>
            </c:strRef>
          </c:cat>
          <c:val>
            <c:numRef>
              <c:f>'[Приложение к запросу ФАС России (испр).xlsx]для презентации'!$D$51:$D$56</c:f>
              <c:numCache>
                <c:formatCode>General</c:formatCode>
                <c:ptCount val="6"/>
                <c:pt idx="0">
                  <c:v>33</c:v>
                </c:pt>
                <c:pt idx="1">
                  <c:v>11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'[Приложение к запросу ФАС России (испр).xlsx]для презентации'!$B$50</c:f>
              <c:strCache>
                <c:ptCount val="1"/>
                <c:pt idx="0">
                  <c:v>2016 год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'[Приложение к запросу ФАС России (испр).xlsx]для презентации'!$A$51:$A$56</c:f>
              <c:strCache>
                <c:ptCount val="6"/>
                <c:pt idx="0">
                  <c:v>п. 15</c:v>
                </c:pt>
                <c:pt idx="1">
                  <c:v>п. 16</c:v>
                </c:pt>
                <c:pt idx="2">
                  <c:v>п. 25</c:v>
                </c:pt>
                <c:pt idx="3">
                  <c:v>п. 90</c:v>
                </c:pt>
                <c:pt idx="4">
                  <c:v>п. 69</c:v>
                </c:pt>
                <c:pt idx="5">
                  <c:v>прочие</c:v>
                </c:pt>
              </c:strCache>
            </c:strRef>
          </c:cat>
          <c:val>
            <c:numRef>
              <c:f>'[Приложение к запросу ФАС России (испр).xlsx]для презентации'!$B$51:$B$56</c:f>
              <c:numCache>
                <c:formatCode>General</c:formatCode>
                <c:ptCount val="6"/>
                <c:pt idx="0">
                  <c:v>63</c:v>
                </c:pt>
                <c:pt idx="1">
                  <c:v>22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 sz="18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50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0" y="31242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ru-RU" altLang="ru-RU" sz="2400" dirty="0" smtClean="0">
              <a:solidFill>
                <a:srgbClr val="008080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2276475"/>
            <a:ext cx="78835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endParaRPr lang="en-US" altLang="ru-RU" sz="2400" b="1" dirty="0">
              <a:solidFill>
                <a:srgbClr val="008080"/>
              </a:solidFill>
              <a:ea typeface="ＭＳ Ｐゴシック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36643" y="3124200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П</a:t>
            </a:r>
            <a:r>
              <a:rPr lang="ru-RU" sz="3600" b="1" dirty="0" smtClean="0"/>
              <a:t>убличные </a:t>
            </a:r>
            <a:r>
              <a:rPr lang="ru-RU" sz="3600" b="1" dirty="0"/>
              <a:t>обсуждения результатов правоприменительной практики Ленинградского УФАС </a:t>
            </a:r>
            <a:r>
              <a:rPr lang="ru-RU" sz="3600" b="1" dirty="0" smtClean="0"/>
              <a:t>России</a:t>
            </a:r>
            <a:endParaRPr lang="ru-RU" sz="36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493221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Управление федеральной антимонопольной службы  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по </a:t>
            </a:r>
            <a:r>
              <a:rPr lang="ru-RU" sz="2400" dirty="0"/>
              <a:t>Ленинградской области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35896" y="587727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27 сентября 2017 года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00192" y="252853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Санкт-Петербург,                   ул. Смольного,  д.3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13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0" y="3124200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ru-RU" altLang="ru-RU" b="1" dirty="0">
              <a:solidFill>
                <a:srgbClr val="00808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 eaLnBrk="1" hangingPunct="1"/>
            <a:endParaRPr lang="ru-RU" altLang="ru-RU" sz="3200" dirty="0" smtClean="0">
              <a:solidFill>
                <a:srgbClr val="008080"/>
              </a:solidFill>
              <a:latin typeface="Trebuchet MS" pitchFamily="34" charset="0"/>
              <a:ea typeface="ＭＳ Ｐゴシック" pitchFamily="34" charset="-128"/>
            </a:endParaRPr>
          </a:p>
          <a:p>
            <a:pPr algn="ctr" eaLnBrk="1" hangingPunct="1"/>
            <a:endParaRPr lang="ru-RU" altLang="ru-RU" sz="2400" dirty="0" smtClean="0">
              <a:solidFill>
                <a:srgbClr val="008080"/>
              </a:solidFill>
              <a:latin typeface="Trebuchet MS" pitchFamily="34" charset="0"/>
              <a:ea typeface="ＭＳ Ｐゴシック" pitchFamily="34" charset="-128"/>
            </a:endParaRPr>
          </a:p>
          <a:p>
            <a:pPr algn="ctr" eaLnBrk="1" hangingPunct="1"/>
            <a:endParaRPr lang="ru-RU" altLang="ru-RU" sz="2400" dirty="0" smtClean="0">
              <a:solidFill>
                <a:srgbClr val="008080"/>
              </a:solidFill>
              <a:latin typeface="Trebuchet MS" pitchFamily="34" charset="0"/>
              <a:ea typeface="ＭＳ Ｐゴシック" pitchFamily="34" charset="-128"/>
            </a:endParaRPr>
          </a:p>
          <a:p>
            <a:pPr algn="ctr" eaLnBrk="1" hangingPunct="1"/>
            <a:endParaRPr lang="ru-RU" altLang="ru-RU" sz="2400" dirty="0" smtClean="0">
              <a:solidFill>
                <a:srgbClr val="008080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2276475"/>
            <a:ext cx="78835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endParaRPr lang="en-US" altLang="ru-RU" sz="2400" b="1" dirty="0">
              <a:solidFill>
                <a:srgbClr val="008080"/>
              </a:solidFill>
              <a:ea typeface="ＭＳ Ｐゴシック" pitchFamily="34" charset="-12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2020169"/>
            <a:ext cx="56166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haroni" pitchFamily="2" charset="-79"/>
              </a:rPr>
              <a:t>- Рабочая группа по </a:t>
            </a:r>
            <a:r>
              <a:rPr lang="ru-RU" sz="2400" b="1" dirty="0">
                <a:latin typeface="Arial" pitchFamily="34" charset="0"/>
                <a:cs typeface="Aharoni" pitchFamily="2" charset="-79"/>
              </a:rPr>
              <a:t>вопросам технологического присоединения </a:t>
            </a:r>
          </a:p>
          <a:p>
            <a:pPr algn="ctr"/>
            <a:r>
              <a:rPr lang="ru-RU" sz="2400" b="1" dirty="0">
                <a:latin typeface="Arial" pitchFamily="34" charset="0"/>
                <a:cs typeface="Aharoni" pitchFamily="2" charset="-79"/>
              </a:rPr>
              <a:t>к электрическим </a:t>
            </a:r>
            <a:r>
              <a:rPr lang="ru-RU" sz="2400" b="1" dirty="0" smtClean="0">
                <a:latin typeface="Arial" pitchFamily="34" charset="0"/>
                <a:cs typeface="Aharoni" pitchFamily="2" charset="-79"/>
              </a:rPr>
              <a:t>сетям</a:t>
            </a:r>
          </a:p>
          <a:p>
            <a:pPr algn="ctr"/>
            <a:endParaRPr lang="ru-RU" sz="2400" b="1" dirty="0" smtClean="0">
              <a:latin typeface="Arial" pitchFamily="34" charset="0"/>
              <a:cs typeface="Aharoni" pitchFamily="2" charset="-79"/>
            </a:endParaRPr>
          </a:p>
          <a:p>
            <a:pPr algn="ctr"/>
            <a:r>
              <a:rPr lang="ru-RU" sz="2400" b="1" dirty="0" smtClean="0">
                <a:cs typeface="Aharoni" pitchFamily="2" charset="-79"/>
              </a:rPr>
              <a:t>- Рабочая группа по анализу </a:t>
            </a:r>
            <a:r>
              <a:rPr lang="ru-RU" sz="2400" b="1" dirty="0">
                <a:cs typeface="Aharoni" pitchFamily="2" charset="-79"/>
              </a:rPr>
              <a:t>типовых форм договоров энергоснабжения</a:t>
            </a:r>
            <a:endParaRPr lang="ru-RU" sz="2400" b="1" dirty="0" smtClean="0">
              <a:latin typeface="Arial" pitchFamily="34" charset="0"/>
              <a:cs typeface="Aharoni" pitchFamily="2" charset="-79"/>
            </a:endParaRPr>
          </a:p>
          <a:p>
            <a:pPr algn="ctr"/>
            <a:endParaRPr lang="ru-RU" sz="2400" b="1" dirty="0">
              <a:latin typeface="Arial" pitchFamily="34" charset="0"/>
              <a:cs typeface="Aharoni" pitchFamily="2" charset="-79"/>
            </a:endParaRPr>
          </a:p>
          <a:p>
            <a:pPr algn="ctr"/>
            <a:r>
              <a:rPr lang="ru-RU" sz="2400" b="1" dirty="0" smtClean="0">
                <a:cs typeface="Aharoni" pitchFamily="2" charset="-79"/>
              </a:rPr>
              <a:t>- Рабочая группа </a:t>
            </a:r>
            <a:r>
              <a:rPr lang="ru-RU" sz="2400" b="1" dirty="0">
                <a:cs typeface="Aharoni" pitchFamily="2" charset="-79"/>
              </a:rPr>
              <a:t>по выработке предложений для Ленинградского УФАС России и Правительства Ленинградской области о мерах по улучшению доступности услуг газоснабжения на территории Ленинградской области</a:t>
            </a:r>
            <a:endParaRPr lang="ru-RU" sz="2400" b="1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98645" y="908720"/>
            <a:ext cx="633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Экспертный совет по вопросам энергетики 2017 год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8578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907704" y="764704"/>
            <a:ext cx="7345362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4000" b="1" dirty="0">
                <a:solidFill>
                  <a:srgbClr val="333399"/>
                </a:solidFill>
                <a:ea typeface="ＭＳ Ｐゴシック" pitchFamily="34" charset="-128"/>
              </a:rPr>
              <a:t>СПАСИБО ЗА ВНИМАНИЕ!</a:t>
            </a:r>
            <a:r>
              <a:rPr lang="en-US" altLang="ru-RU" b="1" dirty="0">
                <a:solidFill>
                  <a:srgbClr val="333399"/>
                </a:solidFill>
                <a:ea typeface="ＭＳ Ｐゴシック" pitchFamily="34" charset="-128"/>
              </a:rPr>
              <a:t/>
            </a:r>
            <a:br>
              <a:rPr lang="en-US" altLang="ru-RU" b="1" dirty="0">
                <a:solidFill>
                  <a:srgbClr val="333399"/>
                </a:solidFill>
                <a:ea typeface="ＭＳ Ｐゴシック" pitchFamily="34" charset="-128"/>
              </a:rPr>
            </a:br>
            <a:endParaRPr lang="ru-RU" altLang="ru-RU" b="1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574924" y="3410555"/>
            <a:ext cx="4375150" cy="630238"/>
            <a:chOff x="1828801" y="2743200"/>
            <a:chExt cx="4038599" cy="630198"/>
          </a:xfrm>
        </p:grpSpPr>
        <p:pic>
          <p:nvPicPr>
            <p:cNvPr id="4" name="Picture 5" descr="FAS-logo-color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8"/>
            <p:cNvSpPr txBox="1">
              <a:spLocks noChangeArrowheads="1"/>
            </p:cNvSpPr>
            <p:nvPr/>
          </p:nvSpPr>
          <p:spPr bwMode="auto">
            <a:xfrm>
              <a:off x="2536581" y="2819400"/>
              <a:ext cx="3330819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3000">
                  <a:solidFill>
                    <a:srgbClr val="333399"/>
                  </a:solidFill>
                  <a:ea typeface="ＭＳ Ｐゴシック" pitchFamily="34" charset="-128"/>
                </a:rPr>
                <a:t>lenobl.fas.gov.ru</a:t>
              </a:r>
            </a:p>
          </p:txBody>
        </p:sp>
      </p:grp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8" y="4365104"/>
            <a:ext cx="7143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341686" y="4522266"/>
            <a:ext cx="31670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dirty="0">
                <a:solidFill>
                  <a:srgbClr val="333399"/>
                </a:solidFill>
                <a:ea typeface="ＭＳ Ｐゴシック" pitchFamily="34" charset="-128"/>
              </a:rPr>
              <a:t>to47-konnov@fas.gov.ru</a:t>
            </a:r>
          </a:p>
        </p:txBody>
      </p:sp>
    </p:spTree>
    <p:extLst>
      <p:ext uri="{BB962C8B-B14F-4D97-AF65-F5344CB8AC3E}">
        <p14:creationId xmlns:p14="http://schemas.microsoft.com/office/powerpoint/2010/main" val="33642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708920"/>
            <a:ext cx="77768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1.  	Практика </a:t>
            </a:r>
            <a:r>
              <a:rPr lang="ru-RU" sz="2400" b="1" dirty="0"/>
              <a:t>применения антимонопольного, </a:t>
            </a:r>
            <a:r>
              <a:rPr lang="ru-RU" sz="2400" b="1" dirty="0" smtClean="0"/>
              <a:t>	торгового</a:t>
            </a:r>
            <a:r>
              <a:rPr lang="ru-RU" sz="2400" b="1" dirty="0"/>
              <a:t>, рекламного </a:t>
            </a:r>
            <a:r>
              <a:rPr lang="ru-RU" sz="2400" b="1" dirty="0" smtClean="0"/>
              <a:t>законодательства.</a:t>
            </a:r>
          </a:p>
          <a:p>
            <a:pPr algn="ctr"/>
            <a:endParaRPr lang="ru-RU" sz="2400" b="1" dirty="0" smtClean="0"/>
          </a:p>
          <a:p>
            <a:pPr algn="ctr" fontAlgn="base"/>
            <a:r>
              <a:rPr lang="ru-RU" sz="2400" b="1" dirty="0" smtClean="0"/>
              <a:t>2 .	 </a:t>
            </a:r>
            <a:r>
              <a:rPr lang="ru-RU" sz="2400" b="1" dirty="0"/>
              <a:t>Актуальные изменения </a:t>
            </a:r>
            <a:r>
              <a:rPr lang="ru-RU" sz="2400" b="1" dirty="0" smtClean="0"/>
              <a:t>законодательства</a:t>
            </a:r>
          </a:p>
          <a:p>
            <a:pPr algn="ctr" fontAlgn="base"/>
            <a:r>
              <a:rPr lang="ru-RU" sz="2400" b="1" dirty="0" smtClean="0"/>
              <a:t>               о контрактной </a:t>
            </a:r>
            <a:r>
              <a:rPr lang="ru-RU" sz="2400" b="1" dirty="0"/>
              <a:t>системе</a:t>
            </a:r>
            <a:r>
              <a:rPr lang="ru-RU" sz="2400" b="1" dirty="0" smtClean="0"/>
              <a:t>.</a:t>
            </a:r>
          </a:p>
          <a:p>
            <a:pPr algn="ctr" fontAlgn="base"/>
            <a:endParaRPr lang="ru-RU" sz="2400" b="1" dirty="0"/>
          </a:p>
          <a:p>
            <a:pPr algn="ctr" fontAlgn="base"/>
            <a:r>
              <a:rPr lang="ru-RU" sz="2400" b="1" dirty="0" smtClean="0"/>
              <a:t>   3.       О  </a:t>
            </a:r>
            <a:r>
              <a:rPr lang="ru-RU" sz="2400" b="1" dirty="0"/>
              <a:t>деятельности </a:t>
            </a:r>
            <a:r>
              <a:rPr lang="ru-RU" sz="2400" b="1" dirty="0" smtClean="0"/>
              <a:t>Ленинградского УФАС России </a:t>
            </a:r>
          </a:p>
          <a:p>
            <a:pPr algn="ctr"/>
            <a:r>
              <a:rPr lang="ru-RU" sz="2400" b="1" dirty="0"/>
              <a:t>	</a:t>
            </a:r>
            <a:r>
              <a:rPr lang="ru-RU" sz="2400" b="1" dirty="0" smtClean="0"/>
              <a:t>в </a:t>
            </a:r>
            <a:r>
              <a:rPr lang="ru-RU" sz="2400" b="1" dirty="0"/>
              <a:t>сфере  </a:t>
            </a:r>
            <a:r>
              <a:rPr lang="ru-RU" sz="2400" b="1" dirty="0" smtClean="0"/>
              <a:t>контроля </a:t>
            </a:r>
            <a:r>
              <a:rPr lang="ru-RU" sz="2400" b="1" dirty="0"/>
              <a:t>естественных </a:t>
            </a:r>
            <a:r>
              <a:rPr lang="ru-RU" sz="2400" b="1" dirty="0" smtClean="0"/>
              <a:t>монополий.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260648"/>
            <a:ext cx="64087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Основные темы обсуждения 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6589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636912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 smtClean="0"/>
              <a:t>О </a:t>
            </a:r>
            <a:r>
              <a:rPr lang="ru-RU" sz="3600" b="1" dirty="0"/>
              <a:t>практике Ленинградского УФАС России при рассмотрении вопросов, связанных с нарушениями </a:t>
            </a:r>
            <a:endParaRPr lang="ru-RU" sz="3600" b="1" dirty="0" smtClean="0"/>
          </a:p>
          <a:p>
            <a:pPr lvl="0" algn="ctr"/>
            <a:r>
              <a:rPr lang="ru-RU" sz="3600" b="1" dirty="0" smtClean="0"/>
              <a:t>Правил </a:t>
            </a:r>
            <a:r>
              <a:rPr lang="ru-RU" sz="3600" b="1" dirty="0"/>
              <a:t>технологического присоединения к электрическим сетям.</a:t>
            </a:r>
          </a:p>
        </p:txBody>
      </p:sp>
    </p:spTree>
    <p:extLst>
      <p:ext uri="{BB962C8B-B14F-4D97-AF65-F5344CB8AC3E}">
        <p14:creationId xmlns:p14="http://schemas.microsoft.com/office/powerpoint/2010/main" val="78864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38779"/>
            <a:ext cx="6624736" cy="431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93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785202"/>
              </p:ext>
            </p:extLst>
          </p:nvPr>
        </p:nvGraphicFramePr>
        <p:xfrm>
          <a:off x="1032521" y="2564904"/>
          <a:ext cx="4907631" cy="3960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40152" y="29969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2016 год -</a:t>
            </a:r>
            <a:r>
              <a:rPr lang="ru-RU" b="1" dirty="0"/>
              <a:t>33 780 </a:t>
            </a:r>
            <a:r>
              <a:rPr lang="ru-RU" b="1" dirty="0" smtClean="0"/>
              <a:t>000 руб.</a:t>
            </a: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940152" y="344290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1п/г 2017 года -</a:t>
            </a:r>
            <a:r>
              <a:rPr lang="ru-RU" b="1" dirty="0" smtClean="0"/>
              <a:t>34</a:t>
            </a:r>
            <a:r>
              <a:rPr lang="ru-RU" b="1" dirty="0"/>
              <a:t> </a:t>
            </a:r>
            <a:r>
              <a:rPr lang="ru-RU" b="1" dirty="0" smtClean="0"/>
              <a:t>000</a:t>
            </a:r>
            <a:r>
              <a:rPr lang="ru-RU" b="1" dirty="0"/>
              <a:t> </a:t>
            </a:r>
            <a:r>
              <a:rPr lang="ru-RU" b="1" dirty="0" smtClean="0"/>
              <a:t>000 руб.</a:t>
            </a: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352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4835144" cy="2906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7665497"/>
              </p:ext>
            </p:extLst>
          </p:nvPr>
        </p:nvGraphicFramePr>
        <p:xfrm>
          <a:off x="4882691" y="3201471"/>
          <a:ext cx="4258737" cy="292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43808" y="980728"/>
            <a:ext cx="6042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Доли нарушений пунктов  ПТП 861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78123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398619"/>
              </p:ext>
            </p:extLst>
          </p:nvPr>
        </p:nvGraphicFramePr>
        <p:xfrm>
          <a:off x="1979712" y="2636911"/>
          <a:ext cx="5832648" cy="3528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41135" y="1052736"/>
            <a:ext cx="4392488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Структура долей нарушений ПТП 861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3378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3"/>
            <a:ext cx="8518834" cy="344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5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9"/>
          <p:cNvSpPr>
            <a:spLocks noChangeArrowheads="1"/>
          </p:cNvSpPr>
          <p:nvPr/>
        </p:nvSpPr>
        <p:spPr bwMode="auto">
          <a:xfrm>
            <a:off x="18492" y="2420888"/>
            <a:ext cx="9144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endParaRPr lang="ru-RU" altLang="ru-RU" b="1" dirty="0">
              <a:solidFill>
                <a:srgbClr val="00808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 eaLnBrk="1" hangingPunct="1"/>
            <a:r>
              <a:rPr lang="ru-RU" altLang="ru-RU" sz="3200" b="1" dirty="0" smtClean="0">
                <a:solidFill>
                  <a:srgbClr val="00808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Экспертный совет по вопросам энергетики</a:t>
            </a:r>
          </a:p>
          <a:p>
            <a:pPr algn="ctr" eaLnBrk="1" hangingPunct="1"/>
            <a:r>
              <a:rPr lang="ru-RU" altLang="ru-RU" sz="3200" b="1" dirty="0" smtClean="0">
                <a:solidFill>
                  <a:srgbClr val="00808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при Ленинградском УФАС России</a:t>
            </a:r>
          </a:p>
          <a:p>
            <a:pPr algn="ctr" eaLnBrk="1" hangingPunct="1"/>
            <a:endParaRPr lang="ru-RU" altLang="ru-RU" sz="3200" dirty="0" smtClean="0">
              <a:solidFill>
                <a:srgbClr val="008080"/>
              </a:solidFill>
              <a:latin typeface="Trebuchet MS" pitchFamily="34" charset="0"/>
              <a:ea typeface="ＭＳ Ｐゴシック" pitchFamily="34" charset="-128"/>
            </a:endParaRPr>
          </a:p>
          <a:p>
            <a:pPr algn="ctr" eaLnBrk="1" hangingPunct="1"/>
            <a:endParaRPr lang="ru-RU" altLang="ru-RU" sz="2400" dirty="0" smtClean="0">
              <a:solidFill>
                <a:srgbClr val="008080"/>
              </a:solidFill>
              <a:latin typeface="Trebuchet MS" pitchFamily="34" charset="0"/>
              <a:ea typeface="ＭＳ Ｐゴシック" pitchFamily="34" charset="-128"/>
            </a:endParaRPr>
          </a:p>
          <a:p>
            <a:pPr algn="ctr" eaLnBrk="1" hangingPunct="1"/>
            <a:endParaRPr lang="ru-RU" altLang="ru-RU" sz="2400" dirty="0" smtClean="0">
              <a:solidFill>
                <a:srgbClr val="008080"/>
              </a:solidFill>
              <a:latin typeface="Trebuchet MS" pitchFamily="34" charset="0"/>
              <a:ea typeface="ＭＳ Ｐゴシック" pitchFamily="34" charset="-128"/>
            </a:endParaRPr>
          </a:p>
          <a:p>
            <a:pPr algn="ctr" eaLnBrk="1" hangingPunct="1"/>
            <a:endParaRPr lang="ru-RU" altLang="ru-RU" sz="2400" dirty="0" smtClean="0">
              <a:solidFill>
                <a:srgbClr val="008080"/>
              </a:solidFill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1260475" y="2276475"/>
            <a:ext cx="78835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r" eaLnBrk="1" hangingPunct="1"/>
            <a:endParaRPr lang="en-US" altLang="ru-RU" sz="2400" b="1" dirty="0">
              <a:solidFill>
                <a:srgbClr val="008080"/>
              </a:solidFill>
              <a:ea typeface="ＭＳ Ｐゴシック" pitchFamily="34" charset="-128"/>
            </a:endParaRPr>
          </a:p>
        </p:txBody>
      </p:sp>
      <p:pic>
        <p:nvPicPr>
          <p:cNvPr id="1026" name="Picture 2" descr="http://lenobl.fas.gov.ru/sites/lenobl.f.isfb.ru/files/styles/large/public/g4mt_4u4yyu_0.jpg?itok=J5uTI1h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789040"/>
            <a:ext cx="5256584" cy="2785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5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145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Глеб</dc:creator>
  <cp:lastModifiedBy>RePack by Diakov</cp:lastModifiedBy>
  <cp:revision>27</cp:revision>
  <dcterms:created xsi:type="dcterms:W3CDTF">2017-04-25T19:36:01Z</dcterms:created>
  <dcterms:modified xsi:type="dcterms:W3CDTF">2017-09-27T04:04:02Z</dcterms:modified>
</cp:coreProperties>
</file>