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3"/>
  </p:notesMasterIdLst>
  <p:handoutMasterIdLst>
    <p:handoutMasterId r:id="rId24"/>
  </p:handoutMasterIdLst>
  <p:sldIdLst>
    <p:sldId id="264" r:id="rId2"/>
    <p:sldId id="318" r:id="rId3"/>
    <p:sldId id="319" r:id="rId4"/>
    <p:sldId id="331" r:id="rId5"/>
    <p:sldId id="343" r:id="rId6"/>
    <p:sldId id="344" r:id="rId7"/>
    <p:sldId id="332" r:id="rId8"/>
    <p:sldId id="345" r:id="rId9"/>
    <p:sldId id="346" r:id="rId10"/>
    <p:sldId id="347" r:id="rId11"/>
    <p:sldId id="348" r:id="rId12"/>
    <p:sldId id="349" r:id="rId13"/>
    <p:sldId id="354" r:id="rId14"/>
    <p:sldId id="353" r:id="rId15"/>
    <p:sldId id="352" r:id="rId16"/>
    <p:sldId id="350" r:id="rId17"/>
    <p:sldId id="351" r:id="rId18"/>
    <p:sldId id="334" r:id="rId19"/>
    <p:sldId id="335" r:id="rId20"/>
    <p:sldId id="336" r:id="rId21"/>
    <p:sldId id="303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ондарчук Наталья Сергеевна" initials="БНС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E"/>
    <a:srgbClr val="0043C8"/>
    <a:srgbClr val="37D5F5"/>
    <a:srgbClr val="3366FF"/>
    <a:srgbClr val="CA6DD9"/>
    <a:srgbClr val="2C8394"/>
    <a:srgbClr val="F2FAFC"/>
    <a:srgbClr val="A7A7A7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51" autoAdjust="0"/>
    <p:restoredTop sz="94660"/>
  </p:normalViewPr>
  <p:slideViewPr>
    <p:cSldViewPr snapToGrid="0">
      <p:cViewPr>
        <p:scale>
          <a:sx n="125" d="100"/>
          <a:sy n="125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B7B6F-DAD2-44D5-BE57-42A7356CB6D8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4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4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F685B-CFEE-490A-94C8-E0B2BE7A3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20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400" cy="496889"/>
          </a:xfrm>
          <a:prstGeom prst="rect">
            <a:avLst/>
          </a:prstGeom>
        </p:spPr>
        <p:txBody>
          <a:bodyPr vert="horz" lIns="91336" tIns="45668" rIns="91336" bIns="4566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2" y="1"/>
            <a:ext cx="2946400" cy="496889"/>
          </a:xfrm>
          <a:prstGeom prst="rect">
            <a:avLst/>
          </a:prstGeom>
        </p:spPr>
        <p:txBody>
          <a:bodyPr vert="horz" lIns="91336" tIns="45668" rIns="91336" bIns="45668" rtlCol="0"/>
          <a:lstStyle>
            <a:lvl1pPr algn="r">
              <a:defRPr sz="1200"/>
            </a:lvl1pPr>
          </a:lstStyle>
          <a:p>
            <a:fld id="{7821C3FA-3763-4840-8C2A-B4C2FBAA8983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6" tIns="45668" rIns="91336" bIns="4566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5" y="4714879"/>
            <a:ext cx="5438775" cy="4467226"/>
          </a:xfrm>
          <a:prstGeom prst="rect">
            <a:avLst/>
          </a:prstGeom>
        </p:spPr>
        <p:txBody>
          <a:bodyPr vert="horz" lIns="91336" tIns="45668" rIns="91336" bIns="4566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165"/>
            <a:ext cx="2946400" cy="496888"/>
          </a:xfrm>
          <a:prstGeom prst="rect">
            <a:avLst/>
          </a:prstGeom>
        </p:spPr>
        <p:txBody>
          <a:bodyPr vert="horz" lIns="91336" tIns="45668" rIns="91336" bIns="4566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2" y="9428165"/>
            <a:ext cx="2946400" cy="496888"/>
          </a:xfrm>
          <a:prstGeom prst="rect">
            <a:avLst/>
          </a:prstGeom>
        </p:spPr>
        <p:txBody>
          <a:bodyPr vert="horz" lIns="91336" tIns="45668" rIns="91336" bIns="45668" rtlCol="0" anchor="b"/>
          <a:lstStyle>
            <a:lvl1pPr algn="r">
              <a:defRPr sz="1200"/>
            </a:lvl1pPr>
          </a:lstStyle>
          <a:p>
            <a:fld id="{02E018F3-525C-47C8-801F-613771B23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9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2CC0916-71C4-4127-BDC7-C2B661D253A1}" type="slidenum">
              <a:rPr lang="ru-RU" altLang="ru-RU" sz="1200" smtClean="0"/>
              <a:pPr/>
              <a:t>21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29460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55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F0A90-E9F6-4EDB-8C6E-4EFF2E52AA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0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51168-4204-4870-A14D-AE54AD30139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79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E63BE-CDE5-4A50-901B-68944D6DF08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5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F3D84-F5EB-47A5-9643-691D921F5F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04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D8AC4-6D48-4C64-8B13-0F565F6A27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6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E1BF3-5556-4600-AFBC-2C069EAB867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0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06FBD-C86D-4290-B5B3-8536ED69465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E8D2-A31C-4871-A789-660CF0F381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3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0AE34-E668-4286-9CC2-70221E115C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7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88F18-9483-4EE9-8330-33B806EA00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9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6941-CE76-4EA1-9EF1-7CC0AFB012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1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3C0EE-7001-46AB-98DB-1C38A7837C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3152-2444-4604-96E4-73A737D244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1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CE22EC-F280-4136-8D82-D2750EACE0F1}" type="slidenum">
              <a:rPr lang="ru-RU">
                <a:solidFill>
                  <a:srgbClr val="FFFFFF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61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5737" y="2774372"/>
            <a:ext cx="74191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Управление Федеральной антимонопольной службы по </a:t>
            </a:r>
            <a:r>
              <a:rPr lang="ru-RU" sz="3600" b="1" dirty="0" smtClean="0"/>
              <a:t>Ленинградской области</a:t>
            </a:r>
            <a:endParaRPr lang="ru-RU" sz="3600" b="1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31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74" y="1123406"/>
            <a:ext cx="8255726" cy="5235830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>
                <a:solidFill>
                  <a:schemeClr val="tx1"/>
                </a:solidFill>
              </a:rPr>
              <a:t>Нарушения, связанные с установлением 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дополнительных </a:t>
            </a:r>
            <a:r>
              <a:rPr lang="ru-RU" sz="2200" dirty="0">
                <a:solidFill>
                  <a:schemeClr val="tx1"/>
                </a:solidFill>
              </a:rPr>
              <a:t>требований к участнику закупки, предусмотренных Постановлением Правительства РФ № 99 от 04.02.2015 г. </a:t>
            </a:r>
          </a:p>
          <a:p>
            <a:pPr marL="0" indent="0" algn="just"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Позиция </a:t>
            </a:r>
            <a:r>
              <a:rPr lang="ru-RU" sz="2200" dirty="0">
                <a:solidFill>
                  <a:schemeClr val="tx1"/>
                </a:solidFill>
              </a:rPr>
              <a:t>подтверждается Решением Верховного суда № АКПИ16-574 от 22.08.2016.</a:t>
            </a:r>
          </a:p>
          <a:p>
            <a:pPr marL="0" indent="0" algn="just"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0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Нарушения </a:t>
            </a:r>
            <a:r>
              <a:rPr lang="ru-RU" sz="2400" b="1" dirty="0">
                <a:solidFill>
                  <a:schemeClr val="bg1"/>
                </a:solidFill>
              </a:rPr>
              <a:t>законодательства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сфере закупок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8200" y="2880360"/>
            <a:ext cx="7459980" cy="9753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Требование о наличии опыта исполнения контракта не может устанавливаться при выполнении работ по текущему ремонту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05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74" y="1123406"/>
            <a:ext cx="8255726" cy="523583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Нарушение правил описания объекта закупки (ст. 33 ФЗ №44)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Виды нарушений</a:t>
            </a:r>
          </a:p>
          <a:p>
            <a:pPr marL="0" indent="0" algn="ctr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Установление </a:t>
            </a:r>
            <a:r>
              <a:rPr lang="ru-RU" sz="1800" dirty="0" smtClean="0">
                <a:solidFill>
                  <a:schemeClr val="tx1"/>
                </a:solidFill>
              </a:rPr>
              <a:t>показателей </a:t>
            </a:r>
            <a:r>
              <a:rPr lang="ru-RU" sz="1800" dirty="0">
                <a:solidFill>
                  <a:schemeClr val="tx1"/>
                </a:solidFill>
              </a:rPr>
              <a:t>товаров таким образом, что у участника появляется возможность указать значение, которое будет соответствовать положениям инструкции, но противоречить требованиям </a:t>
            </a:r>
            <a:r>
              <a:rPr lang="ru-RU" sz="1800" dirty="0" smtClean="0">
                <a:solidFill>
                  <a:schemeClr val="tx1"/>
                </a:solidFill>
              </a:rPr>
              <a:t>ГОСТ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Установление требований </a:t>
            </a:r>
            <a:r>
              <a:rPr lang="ru-RU" sz="1800" dirty="0">
                <a:solidFill>
                  <a:schemeClr val="tx1"/>
                </a:solidFill>
              </a:rPr>
              <a:t>о соответствии </a:t>
            </a:r>
            <a:r>
              <a:rPr lang="ru-RU" sz="1800" dirty="0" smtClean="0">
                <a:solidFill>
                  <a:schemeClr val="tx1"/>
                </a:solidFill>
              </a:rPr>
              <a:t>товара </a:t>
            </a:r>
            <a:r>
              <a:rPr lang="ru-RU" sz="1800" dirty="0">
                <a:solidFill>
                  <a:schemeClr val="tx1"/>
                </a:solidFill>
              </a:rPr>
              <a:t>недействующим государственным </a:t>
            </a:r>
            <a:r>
              <a:rPr lang="ru-RU" sz="1800" dirty="0" smtClean="0">
                <a:solidFill>
                  <a:schemeClr val="tx1"/>
                </a:solidFill>
              </a:rPr>
              <a:t>стандартам</a:t>
            </a:r>
            <a:endParaRPr lang="ru-RU" sz="1800" dirty="0">
              <a:solidFill>
                <a:schemeClr val="tx1"/>
              </a:solidFill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Установление требований при описании товара к компонентам </a:t>
            </a:r>
            <a:r>
              <a:rPr lang="ru-RU" sz="1800" dirty="0" smtClean="0">
                <a:solidFill>
                  <a:schemeClr val="tx1"/>
                </a:solidFill>
              </a:rPr>
              <a:t>товара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Установление взаимоисключающих </a:t>
            </a:r>
            <a:r>
              <a:rPr lang="ru-RU" sz="1800" dirty="0" smtClean="0">
                <a:solidFill>
                  <a:schemeClr val="tx1"/>
                </a:solidFill>
              </a:rPr>
              <a:t>показателей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Не установление единиц </a:t>
            </a:r>
            <a:r>
              <a:rPr lang="ru-RU" sz="1800" dirty="0" smtClean="0">
                <a:solidFill>
                  <a:schemeClr val="tx1"/>
                </a:solidFill>
              </a:rPr>
              <a:t>измерения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Применение нестандартных показателей</a:t>
            </a:r>
            <a:endParaRPr lang="ru-RU" sz="1800" dirty="0">
              <a:solidFill>
                <a:schemeClr val="tx1"/>
              </a:solidFill>
            </a:endParaRP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0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Нарушения </a:t>
            </a:r>
            <a:r>
              <a:rPr lang="ru-RU" sz="2400" b="1" dirty="0">
                <a:solidFill>
                  <a:schemeClr val="bg1"/>
                </a:solidFill>
              </a:rPr>
              <a:t>законодательства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сфере закупок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4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74" y="1123406"/>
            <a:ext cx="8255726" cy="523583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Установление показателей </a:t>
            </a:r>
            <a:r>
              <a:rPr lang="ru-RU" sz="1800" dirty="0">
                <a:solidFill>
                  <a:schemeClr val="tx1"/>
                </a:solidFill>
              </a:rPr>
              <a:t>товаров таким образом, что у участника появляется возможность указать значение, которое будет соответствовать положениям инструкции, но противоречить требованиям </a:t>
            </a:r>
            <a:r>
              <a:rPr lang="ru-RU" sz="1800" dirty="0" smtClean="0">
                <a:solidFill>
                  <a:schemeClr val="tx1"/>
                </a:solidFill>
              </a:rPr>
              <a:t>ГОСТ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u="sng" dirty="0" smtClean="0">
                <a:solidFill>
                  <a:schemeClr val="tx1"/>
                </a:solidFill>
              </a:rPr>
              <a:t>Требования заказчика </a:t>
            </a:r>
            <a:r>
              <a:rPr lang="ru-RU" sz="1800" dirty="0" smtClean="0">
                <a:solidFill>
                  <a:schemeClr val="tx1"/>
                </a:solidFill>
              </a:rPr>
              <a:t>в документации: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Содержание пылевидных частиц </a:t>
            </a:r>
            <a:r>
              <a:rPr lang="ru-RU" sz="1800" u="sng" dirty="0" smtClean="0">
                <a:solidFill>
                  <a:schemeClr val="tx1"/>
                </a:solidFill>
              </a:rPr>
              <a:t>не менее 5%</a:t>
            </a:r>
          </a:p>
          <a:p>
            <a:pPr marL="0" indent="0" algn="just">
              <a:buNone/>
            </a:pPr>
            <a:endParaRPr lang="ru-RU" sz="1800" u="sng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		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	Требования государственного стандарта: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	Содержание пылевидных частиц </a:t>
            </a:r>
            <a:r>
              <a:rPr lang="ru-RU" sz="1800" u="sng" dirty="0" smtClean="0">
                <a:solidFill>
                  <a:schemeClr val="tx1"/>
                </a:solidFill>
              </a:rPr>
              <a:t>более 10%</a:t>
            </a:r>
          </a:p>
          <a:p>
            <a:pPr marL="0" indent="0" algn="just">
              <a:buNone/>
            </a:pPr>
            <a:endParaRPr lang="ru-RU" sz="1800" u="sng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u="sng" dirty="0" smtClean="0">
                <a:solidFill>
                  <a:schemeClr val="tx1"/>
                </a:solidFill>
              </a:rPr>
              <a:t>При таких требованиях заказчика участник в своей заявке может указать 6, 7, 8% и т.д., что будет соответствовать требованиям заказчика, но не стандарту</a:t>
            </a:r>
            <a:endParaRPr lang="ru-RU" sz="1800" u="sng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0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Нарушения </a:t>
            </a:r>
            <a:r>
              <a:rPr lang="ru-RU" sz="2400" b="1" dirty="0">
                <a:solidFill>
                  <a:schemeClr val="bg1"/>
                </a:solidFill>
              </a:rPr>
              <a:t>законодательства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сфере закупок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74" y="1123406"/>
            <a:ext cx="8255726" cy="523583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Установление требований </a:t>
            </a:r>
            <a:r>
              <a:rPr lang="ru-RU" sz="1800" dirty="0">
                <a:solidFill>
                  <a:schemeClr val="tx1"/>
                </a:solidFill>
              </a:rPr>
              <a:t>о соответствии </a:t>
            </a:r>
            <a:r>
              <a:rPr lang="ru-RU" sz="1800" dirty="0" smtClean="0">
                <a:solidFill>
                  <a:schemeClr val="tx1"/>
                </a:solidFill>
              </a:rPr>
              <a:t>товара </a:t>
            </a:r>
            <a:r>
              <a:rPr lang="ru-RU" sz="1800" dirty="0">
                <a:solidFill>
                  <a:schemeClr val="tx1"/>
                </a:solidFill>
              </a:rPr>
              <a:t>недействующим государственным </a:t>
            </a:r>
            <a:r>
              <a:rPr lang="ru-RU" sz="1800" dirty="0" smtClean="0">
                <a:solidFill>
                  <a:schemeClr val="tx1"/>
                </a:solidFill>
              </a:rPr>
              <a:t>стандартам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u="sng" dirty="0" smtClean="0">
                <a:solidFill>
                  <a:schemeClr val="tx1"/>
                </a:solidFill>
              </a:rPr>
              <a:t>Требования заказчика</a:t>
            </a:r>
            <a:r>
              <a:rPr lang="ru-RU" sz="1800" dirty="0" smtClean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Песок для строительных работ </a:t>
            </a:r>
            <a:r>
              <a:rPr lang="ru-RU" sz="1800" dirty="0" smtClean="0">
                <a:solidFill>
                  <a:schemeClr val="tx1"/>
                </a:solidFill>
              </a:rPr>
              <a:t>должен </a:t>
            </a:r>
            <a:r>
              <a:rPr lang="ru-RU" sz="1800" dirty="0" smtClean="0">
                <a:solidFill>
                  <a:schemeClr val="tx1"/>
                </a:solidFill>
              </a:rPr>
              <a:t>соответствовать ГОСТ 8736-93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Согласно приказу </a:t>
            </a:r>
            <a:r>
              <a:rPr lang="ru-RU" sz="1800" dirty="0" err="1" smtClean="0">
                <a:solidFill>
                  <a:schemeClr val="tx1"/>
                </a:solidFill>
              </a:rPr>
              <a:t>Росстандарта</a:t>
            </a:r>
            <a:r>
              <a:rPr lang="ru-RU" sz="1800" dirty="0" smtClean="0">
                <a:solidFill>
                  <a:schemeClr val="tx1"/>
                </a:solidFill>
              </a:rPr>
              <a:t> от 18.11.2014 № 1641-ст указанный выше ГОСТ с 01.04.2015 г. </a:t>
            </a:r>
            <a:r>
              <a:rPr lang="ru-RU" sz="1800" smtClean="0">
                <a:solidFill>
                  <a:schemeClr val="tx1"/>
                </a:solidFill>
              </a:rPr>
              <a:t>утратил силу</a:t>
            </a:r>
            <a:r>
              <a:rPr lang="ru-RU" sz="180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0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Нарушения </a:t>
            </a:r>
            <a:r>
              <a:rPr lang="ru-RU" sz="2400" b="1" dirty="0">
                <a:solidFill>
                  <a:schemeClr val="bg1"/>
                </a:solidFill>
              </a:rPr>
              <a:t>законодательства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сфере закупок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9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74" y="1123406"/>
            <a:ext cx="8255726" cy="523583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Установление </a:t>
            </a:r>
            <a:r>
              <a:rPr lang="ru-RU" sz="1800" dirty="0">
                <a:solidFill>
                  <a:schemeClr val="tx1"/>
                </a:solidFill>
              </a:rPr>
              <a:t>требований при описании товара к компонентам </a:t>
            </a:r>
            <a:r>
              <a:rPr lang="ru-RU" sz="1800" dirty="0" smtClean="0">
                <a:solidFill>
                  <a:schemeClr val="tx1"/>
                </a:solidFill>
              </a:rPr>
              <a:t>товара</a:t>
            </a: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u="sng" dirty="0" smtClean="0">
                <a:solidFill>
                  <a:schemeClr val="tx1"/>
                </a:solidFill>
              </a:rPr>
              <a:t>Основополагающая позиция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	</a:t>
            </a:r>
            <a:r>
              <a:rPr lang="ru-RU" sz="1800" u="sng" dirty="0" smtClean="0">
                <a:solidFill>
                  <a:schemeClr val="tx1"/>
                </a:solidFill>
              </a:rPr>
              <a:t>Письмо </a:t>
            </a:r>
            <a:r>
              <a:rPr lang="ru-RU" sz="1800" u="sng" dirty="0">
                <a:solidFill>
                  <a:schemeClr val="tx1"/>
                </a:solidFill>
              </a:rPr>
              <a:t>ФАС России </a:t>
            </a:r>
            <a:r>
              <a:rPr lang="ru-RU" sz="1800" dirty="0">
                <a:solidFill>
                  <a:schemeClr val="tx1"/>
                </a:solidFill>
              </a:rPr>
              <a:t>от 01.07.2016 N </a:t>
            </a:r>
            <a:r>
              <a:rPr lang="ru-RU" sz="1800" dirty="0" smtClean="0">
                <a:solidFill>
                  <a:schemeClr val="tx1"/>
                </a:solidFill>
              </a:rPr>
              <a:t>ИА/44536/16 "Об </a:t>
            </a:r>
            <a:r>
              <a:rPr lang="ru-RU" sz="1800" dirty="0">
                <a:solidFill>
                  <a:schemeClr val="tx1"/>
                </a:solidFill>
              </a:rPr>
              <a:t>установлении заказчиком требований к составу, инструкции по заполнению заявки на участие в закупке"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		«требования </a:t>
            </a:r>
            <a:r>
              <a:rPr lang="ru-RU" sz="1800" dirty="0">
                <a:solidFill>
                  <a:schemeClr val="tx1"/>
                </a:solidFill>
              </a:rPr>
              <a:t>заказчика подробно описать в заявке (путем предоставления показателей и (или) их значений, химический состав и показатели технологии производства, испытания товара, имеют признаки ограничения доступа к участию в </a:t>
            </a:r>
            <a:r>
              <a:rPr lang="ru-RU" sz="1800" dirty="0" smtClean="0">
                <a:solidFill>
                  <a:schemeClr val="tx1"/>
                </a:solidFill>
              </a:rPr>
              <a:t>закупке»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0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Нарушения </a:t>
            </a:r>
            <a:r>
              <a:rPr lang="ru-RU" sz="2400" b="1" dirty="0">
                <a:solidFill>
                  <a:schemeClr val="bg1"/>
                </a:solidFill>
              </a:rPr>
              <a:t>законодательства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сфере закупок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40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74" y="1123406"/>
            <a:ext cx="8255726" cy="523583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Установление </a:t>
            </a:r>
            <a:r>
              <a:rPr lang="ru-RU" sz="1800" dirty="0">
                <a:solidFill>
                  <a:schemeClr val="tx1"/>
                </a:solidFill>
              </a:rPr>
              <a:t>взаимоисключающих </a:t>
            </a:r>
            <a:r>
              <a:rPr lang="ru-RU" sz="1800" dirty="0" smtClean="0">
                <a:solidFill>
                  <a:schemeClr val="tx1"/>
                </a:solidFill>
              </a:rPr>
              <a:t>показателей</a:t>
            </a:r>
          </a:p>
          <a:p>
            <a:pPr marL="0" indent="0" algn="ctr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u="sng" dirty="0">
                <a:solidFill>
                  <a:schemeClr val="tx1"/>
                </a:solidFill>
              </a:rPr>
              <a:t>Требования заказчика </a:t>
            </a:r>
            <a:r>
              <a:rPr lang="ru-RU" sz="1800" dirty="0">
                <a:solidFill>
                  <a:schemeClr val="tx1"/>
                </a:solidFill>
              </a:rPr>
              <a:t>в документации: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Марка щебня 800 или 1000 или 1200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Потеря массы при испытании щебня </a:t>
            </a:r>
            <a:r>
              <a:rPr lang="ru-RU" sz="1800" dirty="0" smtClean="0">
                <a:solidFill>
                  <a:schemeClr val="tx1"/>
                </a:solidFill>
              </a:rPr>
              <a:t>13-24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		</a:t>
            </a:r>
            <a:r>
              <a:rPr lang="ru-RU" sz="1800" u="sng" dirty="0">
                <a:solidFill>
                  <a:schemeClr val="tx1"/>
                </a:solidFill>
              </a:rPr>
              <a:t>Требования государственного стандарта</a:t>
            </a:r>
            <a:r>
              <a:rPr lang="ru-RU" sz="1800" dirty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		Марка щебня </a:t>
            </a:r>
            <a:r>
              <a:rPr lang="ru-RU" sz="1800" dirty="0" smtClean="0">
                <a:solidFill>
                  <a:schemeClr val="tx1"/>
                </a:solidFill>
              </a:rPr>
              <a:t>	потеря массы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		800 	13-15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		1000 	11-13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		1200	до 11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При таких требованиях заказчика </a:t>
            </a:r>
            <a:r>
              <a:rPr lang="ru-RU" sz="1800" dirty="0" smtClean="0">
                <a:solidFill>
                  <a:schemeClr val="tx1"/>
                </a:solidFill>
              </a:rPr>
              <a:t>для участника исключается возможность указания марки щебня 1200, которую сам же предусмотрел заказчик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0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Нарушения </a:t>
            </a:r>
            <a:r>
              <a:rPr lang="ru-RU" sz="2400" b="1" dirty="0">
                <a:solidFill>
                  <a:schemeClr val="bg1"/>
                </a:solidFill>
              </a:rPr>
              <a:t>законодательства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сфере закупок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03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74" y="1123406"/>
            <a:ext cx="8255726" cy="523583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Не </a:t>
            </a:r>
            <a:r>
              <a:rPr lang="ru-RU" sz="1800" dirty="0">
                <a:solidFill>
                  <a:schemeClr val="tx1"/>
                </a:solidFill>
              </a:rPr>
              <a:t>установление единиц </a:t>
            </a:r>
            <a:r>
              <a:rPr lang="ru-RU" sz="1800" dirty="0" smtClean="0">
                <a:solidFill>
                  <a:schemeClr val="tx1"/>
                </a:solidFill>
              </a:rPr>
              <a:t>измерения</a:t>
            </a: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u="sng" dirty="0">
                <a:solidFill>
                  <a:schemeClr val="tx1"/>
                </a:solidFill>
              </a:rPr>
              <a:t>Требования заказчика </a:t>
            </a:r>
            <a:r>
              <a:rPr lang="ru-RU" sz="1800" dirty="0">
                <a:solidFill>
                  <a:schemeClr val="tx1"/>
                </a:solidFill>
              </a:rPr>
              <a:t>в документации: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Временное сопротивление </a:t>
            </a:r>
            <a:r>
              <a:rPr lang="ru-RU" sz="1800" dirty="0" smtClean="0">
                <a:solidFill>
                  <a:schemeClr val="tx1"/>
                </a:solidFill>
              </a:rPr>
              <a:t>к разрыву (арматурная сталь) не </a:t>
            </a:r>
            <a:r>
              <a:rPr lang="ru-RU" sz="1800" dirty="0">
                <a:solidFill>
                  <a:schemeClr val="tx1"/>
                </a:solidFill>
              </a:rPr>
              <a:t>более 175 (18</a:t>
            </a:r>
            <a:r>
              <a:rPr lang="ru-RU" sz="1800" dirty="0" smtClean="0">
                <a:solidFill>
                  <a:schemeClr val="tx1"/>
                </a:solidFill>
              </a:rPr>
              <a:t>)….Чего?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0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Нарушения </a:t>
            </a:r>
            <a:r>
              <a:rPr lang="ru-RU" sz="2400" b="1" dirty="0">
                <a:solidFill>
                  <a:schemeClr val="bg1"/>
                </a:solidFill>
              </a:rPr>
              <a:t>законодательства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сфере закупок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20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74" y="1123406"/>
            <a:ext cx="8255726" cy="523583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Применение нестандартных показателей</a:t>
            </a:r>
            <a:endParaRPr lang="ru-RU" sz="1800" dirty="0">
              <a:solidFill>
                <a:schemeClr val="tx1"/>
              </a:solidFill>
            </a:endParaRP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u="sng" dirty="0" smtClean="0">
                <a:solidFill>
                  <a:schemeClr val="tx1"/>
                </a:solidFill>
              </a:rPr>
              <a:t>Требования </a:t>
            </a:r>
            <a:r>
              <a:rPr lang="ru-RU" sz="1800" u="sng" dirty="0">
                <a:solidFill>
                  <a:schemeClr val="tx1"/>
                </a:solidFill>
              </a:rPr>
              <a:t>заказчика </a:t>
            </a:r>
            <a:r>
              <a:rPr lang="ru-RU" sz="1800" dirty="0">
                <a:solidFill>
                  <a:schemeClr val="tx1"/>
                </a:solidFill>
              </a:rPr>
              <a:t>в </a:t>
            </a:r>
            <a:r>
              <a:rPr lang="ru-RU" sz="1800" dirty="0" smtClean="0">
                <a:solidFill>
                  <a:schemeClr val="tx1"/>
                </a:solidFill>
              </a:rPr>
              <a:t>документации к мастике (битумной):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Предел </a:t>
            </a:r>
            <a:r>
              <a:rPr lang="ru-RU" sz="1800" dirty="0">
                <a:solidFill>
                  <a:schemeClr val="tx1"/>
                </a:solidFill>
              </a:rPr>
              <a:t>прочности при </a:t>
            </a:r>
            <a:r>
              <a:rPr lang="ru-RU" sz="1800" dirty="0" smtClean="0">
                <a:solidFill>
                  <a:schemeClr val="tx1"/>
                </a:solidFill>
              </a:rPr>
              <a:t>разрыве не более 20 кН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u="sng" dirty="0" smtClean="0">
                <a:solidFill>
                  <a:schemeClr val="tx1"/>
                </a:solidFill>
              </a:rPr>
              <a:t>Требования стандарта</a:t>
            </a:r>
            <a:r>
              <a:rPr lang="ru-RU" sz="1800" dirty="0" smtClean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Показатель </a:t>
            </a:r>
            <a:r>
              <a:rPr lang="ru-RU" sz="1800" dirty="0" smtClean="0">
                <a:solidFill>
                  <a:schemeClr val="tx1"/>
                </a:solidFill>
              </a:rPr>
              <a:t>«предел </a:t>
            </a:r>
            <a:r>
              <a:rPr lang="ru-RU" sz="1800" dirty="0">
                <a:solidFill>
                  <a:schemeClr val="tx1"/>
                </a:solidFill>
              </a:rPr>
              <a:t>прочности при </a:t>
            </a:r>
            <a:r>
              <a:rPr lang="ru-RU" sz="1800" dirty="0" smtClean="0">
                <a:solidFill>
                  <a:schemeClr val="tx1"/>
                </a:solidFill>
              </a:rPr>
              <a:t>разрыве» отсутствует. 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0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Нарушения </a:t>
            </a:r>
            <a:r>
              <a:rPr lang="ru-RU" sz="2400" b="1" dirty="0">
                <a:solidFill>
                  <a:schemeClr val="bg1"/>
                </a:solidFill>
              </a:rPr>
              <a:t>законодательства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сфере закупок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7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054" y="1011382"/>
            <a:ext cx="8215745" cy="5114781"/>
          </a:xfrm>
        </p:spPr>
        <p:txBody>
          <a:bodyPr/>
          <a:lstStyle/>
          <a:p>
            <a:pPr marL="0" indent="539750" algn="ctr">
              <a:buNone/>
            </a:pPr>
            <a:r>
              <a:rPr lang="ru-RU" sz="2100" b="1" dirty="0" smtClean="0">
                <a:solidFill>
                  <a:schemeClr val="tx1"/>
                </a:solidFill>
              </a:rPr>
              <a:t>Нарушения, допускаемые заказчиком при размещении проекта контракта</a:t>
            </a:r>
            <a:endParaRPr lang="ru-RU" sz="2100" dirty="0" smtClean="0">
              <a:solidFill>
                <a:schemeClr val="tx1"/>
              </a:solidFill>
            </a:endParaRPr>
          </a:p>
          <a:p>
            <a:pPr marL="0" indent="539750" algn="just">
              <a:buNone/>
            </a:pPr>
            <a:endParaRPr lang="ru-RU" sz="2100" dirty="0" smtClean="0"/>
          </a:p>
          <a:p>
            <a:pPr marL="0" indent="539750" algn="just">
              <a:buNone/>
            </a:pPr>
            <a:endParaRPr lang="ru-RU" sz="2100" dirty="0" smtClean="0"/>
          </a:p>
          <a:p>
            <a:pPr marL="0" indent="53975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Ненадлежащее </a:t>
            </a:r>
            <a:r>
              <a:rPr lang="ru-RU" sz="1800" dirty="0">
                <a:solidFill>
                  <a:schemeClr val="tx1"/>
                </a:solidFill>
              </a:rPr>
              <a:t>установление штрафов за неисполнение или ненадлежащее исполнение </a:t>
            </a:r>
            <a:r>
              <a:rPr lang="ru-RU" sz="1800" dirty="0" smtClean="0">
                <a:solidFill>
                  <a:schemeClr val="tx1"/>
                </a:solidFill>
              </a:rPr>
              <a:t>обязательств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предусмотренных </a:t>
            </a:r>
            <a:r>
              <a:rPr lang="ru-RU" sz="1800" dirty="0">
                <a:solidFill>
                  <a:schemeClr val="tx1"/>
                </a:solidFill>
              </a:rPr>
              <a:t>контрактом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marL="0" indent="539750" algn="just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0" indent="53975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Основополагающая позиция</a:t>
            </a:r>
          </a:p>
          <a:p>
            <a:pPr marL="0" indent="539750"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53975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Письмо </a:t>
            </a:r>
            <a:r>
              <a:rPr lang="ru-RU" sz="1800" dirty="0">
                <a:solidFill>
                  <a:schemeClr val="tx1"/>
                </a:solidFill>
              </a:rPr>
              <a:t>ФАС России от 01.12.2014 N </a:t>
            </a:r>
            <a:r>
              <a:rPr lang="ru-RU" sz="1800" dirty="0" smtClean="0">
                <a:solidFill>
                  <a:schemeClr val="tx1"/>
                </a:solidFill>
              </a:rPr>
              <a:t>АД/48791/14 "О </a:t>
            </a:r>
            <a:r>
              <a:rPr lang="ru-RU" sz="1800" dirty="0">
                <a:solidFill>
                  <a:schemeClr val="tx1"/>
                </a:solidFill>
              </a:rPr>
              <a:t>направлении информации о включении в контракт условий об уплате неустойки, а также об уменьшении суммы, подлежащей уплате физическому лицу в случае заключения с ним контракта, на размер налоговых платежей</a:t>
            </a:r>
            <a:r>
              <a:rPr lang="ru-RU" sz="1800" dirty="0" smtClean="0">
                <a:solidFill>
                  <a:schemeClr val="tx1"/>
                </a:solidFill>
              </a:rPr>
              <a:t>"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0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Нарушения </a:t>
            </a:r>
            <a:r>
              <a:rPr lang="ru-RU" sz="2400" b="1" dirty="0">
                <a:solidFill>
                  <a:schemeClr val="bg1"/>
                </a:solidFill>
              </a:rPr>
              <a:t>законодательства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сфере закупок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983" y="1259378"/>
            <a:ext cx="8188036" cy="4394346"/>
          </a:xfrm>
        </p:spPr>
        <p:txBody>
          <a:bodyPr/>
          <a:lstStyle/>
          <a:p>
            <a:pPr marL="0" indent="539750" algn="just">
              <a:buNone/>
            </a:pPr>
            <a:r>
              <a:rPr lang="ru-RU" sz="2300" b="1" dirty="0">
                <a:solidFill>
                  <a:schemeClr val="tx1"/>
                </a:solidFill>
              </a:rPr>
              <a:t> Антидемпинговые меры при проведении конкурса и аукциона</a:t>
            </a:r>
          </a:p>
          <a:p>
            <a:pPr marL="0" indent="539750" algn="just">
              <a:buNone/>
            </a:pPr>
            <a:endParaRPr lang="ru-RU" sz="2300" dirty="0" smtClean="0"/>
          </a:p>
          <a:p>
            <a:pPr marL="0" indent="53975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Если стоимость контракта менее 15 млн. руб., а победитель предложил цену, сниженную более чем на 25 % от НМЦК, но приложил информацию, подтверждающую его добросовестность, то при заключении контракта требовать от него предоставление какого-либо обеспечения недопустимо (достаточно информации, подтверждающей его добросовестность</a:t>
            </a:r>
            <a:r>
              <a:rPr lang="ru-RU" sz="1800" dirty="0" smtClean="0">
                <a:solidFill>
                  <a:schemeClr val="tx1"/>
                </a:solidFill>
              </a:rPr>
              <a:t>).</a:t>
            </a:r>
          </a:p>
          <a:p>
            <a:pPr marL="0" indent="539750" algn="just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0" indent="53975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Позиция ФАС СЗО по делу № А56-55819/2016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0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Нарушения </a:t>
            </a:r>
            <a:r>
              <a:rPr lang="ru-RU" sz="2400" b="1" dirty="0">
                <a:solidFill>
                  <a:schemeClr val="bg1"/>
                </a:solidFill>
              </a:rPr>
              <a:t>законодательства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сфере закупок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351" y="1016001"/>
            <a:ext cx="8623299" cy="54573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Правительством РФ принято Постановление от </a:t>
            </a:r>
            <a:r>
              <a:rPr lang="ru-RU" dirty="0">
                <a:solidFill>
                  <a:schemeClr val="tx1"/>
                </a:solidFill>
              </a:rPr>
              <a:t>14.08.2017 N </a:t>
            </a:r>
            <a:r>
              <a:rPr lang="ru-RU" dirty="0" smtClean="0">
                <a:solidFill>
                  <a:schemeClr val="tx1"/>
                </a:solidFill>
              </a:rPr>
              <a:t>967 «Об </a:t>
            </a:r>
            <a:r>
              <a:rPr lang="ru-RU" dirty="0">
                <a:solidFill>
                  <a:schemeClr val="tx1"/>
                </a:solidFill>
              </a:rPr>
              <a:t>особенностях осуществления закупки медицинских изделий одноразового применения (использования) из поливинилхлоридных пластиков для обеспечения государственных и муниципальных </a:t>
            </a:r>
            <a:r>
              <a:rPr lang="ru-RU" dirty="0" smtClean="0">
                <a:solidFill>
                  <a:schemeClr val="tx1"/>
                </a:solidFill>
              </a:rPr>
              <a:t>нужд» предусматривающее введение ограничения на закупку таких товаров у иностранных производителей </a:t>
            </a:r>
          </a:p>
          <a:p>
            <a:pPr lvl="0" algn="just"/>
            <a:endParaRPr lang="ru-RU" dirty="0" smtClean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Изменились правила </a:t>
            </a:r>
            <a:r>
              <a:rPr lang="ru-RU" dirty="0">
                <a:solidFill>
                  <a:schemeClr val="tx1"/>
                </a:solidFill>
              </a:rPr>
              <a:t>подтверждения опыта по поставке продуктов </a:t>
            </a:r>
            <a:r>
              <a:rPr lang="ru-RU" dirty="0" smtClean="0">
                <a:solidFill>
                  <a:schemeClr val="tx1"/>
                </a:solidFill>
              </a:rPr>
              <a:t>питания в организации, осуществляющие </a:t>
            </a:r>
            <a:r>
              <a:rPr lang="ru-RU" dirty="0">
                <a:solidFill>
                  <a:schemeClr val="tx1"/>
                </a:solidFill>
              </a:rPr>
              <a:t>образовательную </a:t>
            </a:r>
            <a:r>
              <a:rPr lang="ru-RU" dirty="0" smtClean="0">
                <a:solidFill>
                  <a:schemeClr val="tx1"/>
                </a:solidFill>
              </a:rPr>
              <a:t>деятельность, </a:t>
            </a:r>
            <a:r>
              <a:rPr lang="ru-RU" dirty="0">
                <a:solidFill>
                  <a:schemeClr val="tx1"/>
                </a:solidFill>
              </a:rPr>
              <a:t>медицинские </a:t>
            </a:r>
            <a:r>
              <a:rPr lang="ru-RU" dirty="0" smtClean="0">
                <a:solidFill>
                  <a:schemeClr val="tx1"/>
                </a:solidFill>
              </a:rPr>
              <a:t>организации, организации </a:t>
            </a:r>
            <a:r>
              <a:rPr lang="ru-RU" dirty="0">
                <a:solidFill>
                  <a:schemeClr val="tx1"/>
                </a:solidFill>
              </a:rPr>
              <a:t>социального обслуживания</a:t>
            </a:r>
            <a:endParaRPr lang="ru-RU" dirty="0" smtClean="0">
              <a:solidFill>
                <a:schemeClr val="tx1"/>
              </a:solidFill>
            </a:endParaRPr>
          </a:p>
          <a:p>
            <a:pPr lvl="0" algn="just"/>
            <a:endParaRPr lang="ru-RU" dirty="0" smtClean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Введена </a:t>
            </a:r>
            <a:r>
              <a:rPr lang="ru-RU" dirty="0">
                <a:solidFill>
                  <a:schemeClr val="tx1"/>
                </a:solidFill>
              </a:rPr>
              <a:t>в действие административная ответственность должностного лица заказчика за нарушение срока и порядка оплаты </a:t>
            </a:r>
            <a:r>
              <a:rPr lang="ru-RU" dirty="0" smtClean="0">
                <a:solidFill>
                  <a:schemeClr val="tx1"/>
                </a:solidFill>
              </a:rPr>
              <a:t>контрактов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Правительством РФ принят новый </a:t>
            </a:r>
            <a:r>
              <a:rPr lang="ru-RU" dirty="0">
                <a:solidFill>
                  <a:schemeClr val="tx1"/>
                </a:solidFill>
              </a:rPr>
              <a:t>порядок определения размеров штрафов и пени, начисляемых в случае ненадлежащего исполнения </a:t>
            </a:r>
            <a:r>
              <a:rPr lang="ru-RU" dirty="0" smtClean="0">
                <a:solidFill>
                  <a:schemeClr val="tx1"/>
                </a:solidFill>
              </a:rPr>
              <a:t>обязательств по контракту</a:t>
            </a:r>
            <a:endParaRPr lang="ru-RU" dirty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1016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Актуальные изменения в законодательстве о контрактной системе</a:t>
            </a:r>
          </a:p>
          <a:p>
            <a:pPr algn="ctr"/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1264921"/>
            <a:ext cx="8229600" cy="3962400"/>
          </a:xfrm>
        </p:spPr>
        <p:txBody>
          <a:bodyPr/>
          <a:lstStyle/>
          <a:p>
            <a:pPr marL="0" indent="539750" algn="just">
              <a:buNone/>
            </a:pPr>
            <a:r>
              <a:rPr lang="ru-RU" sz="2300" dirty="0">
                <a:solidFill>
                  <a:schemeClr val="tx1"/>
                </a:solidFill>
              </a:rPr>
              <a:t>Нарушения, допускаемые заказчиком при </a:t>
            </a:r>
            <a:r>
              <a:rPr lang="ru-RU" sz="2300" dirty="0" smtClean="0">
                <a:solidFill>
                  <a:schemeClr val="tx1"/>
                </a:solidFill>
              </a:rPr>
              <a:t>проведении конкурсных процедур</a:t>
            </a:r>
            <a:endParaRPr lang="ru-RU" sz="2300" dirty="0">
              <a:solidFill>
                <a:schemeClr val="tx1"/>
              </a:solidFill>
            </a:endParaRPr>
          </a:p>
          <a:p>
            <a:pPr marL="0" indent="539750" algn="just">
              <a:buNone/>
            </a:pPr>
            <a:endParaRPr lang="ru-RU" sz="2300" dirty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Неправильное </a:t>
            </a:r>
            <a:r>
              <a:rPr lang="ru-RU" sz="1800" dirty="0">
                <a:solidFill>
                  <a:schemeClr val="tx1"/>
                </a:solidFill>
              </a:rPr>
              <a:t>установление </a:t>
            </a:r>
            <a:r>
              <a:rPr lang="ru-RU" sz="1800" dirty="0" smtClean="0">
                <a:solidFill>
                  <a:schemeClr val="tx1"/>
                </a:solidFill>
              </a:rPr>
              <a:t>в </a:t>
            </a:r>
            <a:r>
              <a:rPr lang="ru-RU" sz="1800" dirty="0">
                <a:solidFill>
                  <a:schemeClr val="tx1"/>
                </a:solidFill>
              </a:rPr>
              <a:t>документации предельных величин значимости критериев </a:t>
            </a:r>
            <a:r>
              <a:rPr lang="ru-RU" sz="1800" dirty="0" smtClean="0">
                <a:solidFill>
                  <a:schemeClr val="tx1"/>
                </a:solidFill>
              </a:rPr>
              <a:t>оценки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algn="just"/>
            <a:r>
              <a:rPr lang="ru-RU" sz="1800" dirty="0" err="1" smtClean="0">
                <a:solidFill>
                  <a:schemeClr val="tx1"/>
                </a:solidFill>
              </a:rPr>
              <a:t>Неустановление</a:t>
            </a:r>
            <a:r>
              <a:rPr lang="ru-RU" sz="1800" dirty="0" smtClean="0">
                <a:solidFill>
                  <a:schemeClr val="tx1"/>
                </a:solidFill>
              </a:rPr>
              <a:t> обязательного показателя оценки «</a:t>
            </a:r>
            <a:r>
              <a:rPr lang="ru-RU" sz="1800" dirty="0">
                <a:solidFill>
                  <a:schemeClr val="tx1"/>
                </a:solidFill>
              </a:rPr>
              <a:t>опыт участника по успешной поставке товара, выполнению работ, оказанию услуг сопоставимого характера и объема» </a:t>
            </a:r>
            <a:r>
              <a:rPr lang="ru-RU" sz="1800" dirty="0" smtClean="0">
                <a:solidFill>
                  <a:schemeClr val="tx1"/>
                </a:solidFill>
              </a:rPr>
              <a:t>при </a:t>
            </a:r>
            <a:r>
              <a:rPr lang="ru-RU" sz="1800" dirty="0">
                <a:solidFill>
                  <a:schemeClr val="tx1"/>
                </a:solidFill>
              </a:rPr>
              <a:t>осуществлении закупки, предусматривающей заключение контракта по выполнению строительных </a:t>
            </a:r>
            <a:r>
              <a:rPr lang="ru-RU" sz="1800" dirty="0" smtClean="0">
                <a:solidFill>
                  <a:schemeClr val="tx1"/>
                </a:solidFill>
              </a:rPr>
              <a:t>работ 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539750" algn="just">
              <a:buNone/>
            </a:pPr>
            <a:endParaRPr lang="ru-RU" sz="2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0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Нарушения </a:t>
            </a:r>
            <a:r>
              <a:rPr lang="ru-RU" sz="2400" b="1" dirty="0">
                <a:solidFill>
                  <a:schemeClr val="bg1"/>
                </a:solidFill>
              </a:rPr>
              <a:t>законодательства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сфере закупок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066800" y="756138"/>
            <a:ext cx="7345974" cy="179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692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92" b="1"/>
              <a:t>СПАСИБО ЗА ВНИМАНИЕ!</a:t>
            </a:r>
            <a:r>
              <a:rPr lang="en-US" altLang="ru-RU" sz="1846" b="1"/>
              <a:t/>
            </a:r>
            <a:br>
              <a:rPr lang="en-US" altLang="ru-RU" sz="1846" b="1"/>
            </a:br>
            <a:endParaRPr lang="ru-RU" altLang="ru-RU" sz="1846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46" b="1"/>
          </a:p>
        </p:txBody>
      </p:sp>
      <p:grpSp>
        <p:nvGrpSpPr>
          <p:cNvPr id="54275" name="Group 11"/>
          <p:cNvGrpSpPr>
            <a:grpSpLocks/>
          </p:cNvGrpSpPr>
          <p:nvPr/>
        </p:nvGrpSpPr>
        <p:grpSpPr bwMode="auto">
          <a:xfrm>
            <a:off x="2645020" y="2631831"/>
            <a:ext cx="4343400" cy="2180492"/>
            <a:chOff x="1676400" y="2743200"/>
            <a:chExt cx="4343400" cy="2362200"/>
          </a:xfrm>
        </p:grpSpPr>
        <p:pic>
          <p:nvPicPr>
            <p:cNvPr id="54276" name="Picture 5" descr="FAS-logo-color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1" y="2743200"/>
              <a:ext cx="533399" cy="5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77" name="Picture 6" descr="14098_427100966728_20531316728_5146316_6182604_n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581400"/>
              <a:ext cx="533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78" name="Picture 7" descr="twitter_newbird_blu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267200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79" name="TextBox 8"/>
            <p:cNvSpPr txBox="1">
              <a:spLocks noChangeArrowheads="1"/>
            </p:cNvSpPr>
            <p:nvPr/>
          </p:nvSpPr>
          <p:spPr bwMode="auto">
            <a:xfrm>
              <a:off x="2536573" y="2819400"/>
              <a:ext cx="3330827" cy="56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769"/>
                <a:t>www.fas.gov.ru</a:t>
              </a:r>
            </a:p>
          </p:txBody>
        </p:sp>
        <p:sp>
          <p:nvSpPr>
            <p:cNvPr id="54280" name="TextBox 9"/>
            <p:cNvSpPr txBox="1">
              <a:spLocks noChangeArrowheads="1"/>
            </p:cNvSpPr>
            <p:nvPr/>
          </p:nvSpPr>
          <p:spPr bwMode="auto">
            <a:xfrm>
              <a:off x="2536573" y="3591580"/>
              <a:ext cx="3330827" cy="56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769"/>
                <a:t>FAS-book</a:t>
              </a:r>
            </a:p>
          </p:txBody>
        </p:sp>
        <p:sp>
          <p:nvSpPr>
            <p:cNvPr id="54281" name="TextBox 10"/>
            <p:cNvSpPr txBox="1">
              <a:spLocks noChangeArrowheads="1"/>
            </p:cNvSpPr>
            <p:nvPr/>
          </p:nvSpPr>
          <p:spPr bwMode="auto">
            <a:xfrm>
              <a:off x="2536573" y="4343399"/>
              <a:ext cx="3483227" cy="56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769"/>
                <a:t>rus_fas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10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2351" y="1028700"/>
            <a:ext cx="8710648" cy="17653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5600" algn="just"/>
            <a:r>
              <a:rPr lang="ru-RU" dirty="0" smtClean="0">
                <a:solidFill>
                  <a:schemeClr val="tx1"/>
                </a:solidFill>
              </a:rPr>
              <a:t>Постановление Правительства РФ от 14 августа 2017 г. N 967 предусматривает порядок закупки ряда медицинских изделий одноразового применения (использования) из поливинилхлоридных пластиков, происходящих из иностранных государств.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6594" y="2998289"/>
            <a:ext cx="8926286" cy="36082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5600" algn="ctr"/>
            <a:r>
              <a:rPr lang="ru-RU" dirty="0" smtClean="0">
                <a:solidFill>
                  <a:schemeClr val="tx1"/>
                </a:solidFill>
              </a:rPr>
              <a:t>Постановление предусматривает:</a:t>
            </a:r>
          </a:p>
          <a:p>
            <a:pPr lvl="0" indent="355600" algn="just"/>
            <a:endParaRPr lang="ru-RU" dirty="0" smtClean="0">
              <a:solidFill>
                <a:schemeClr val="tx1"/>
              </a:solidFill>
            </a:endParaRPr>
          </a:p>
          <a:p>
            <a:pPr marL="285750" lvl="0" indent="-28575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создание </a:t>
            </a:r>
            <a:r>
              <a:rPr lang="ru-RU" dirty="0">
                <a:solidFill>
                  <a:schemeClr val="tx1"/>
                </a:solidFill>
              </a:rPr>
              <a:t>и ведение </a:t>
            </a:r>
            <a:r>
              <a:rPr lang="ru-RU" dirty="0" smtClean="0">
                <a:solidFill>
                  <a:schemeClr val="tx1"/>
                </a:solidFill>
              </a:rPr>
              <a:t>Министерством </a:t>
            </a:r>
            <a:r>
              <a:rPr lang="ru-RU" dirty="0">
                <a:solidFill>
                  <a:schemeClr val="tx1"/>
                </a:solidFill>
              </a:rPr>
              <a:t>промышленности и торговли </a:t>
            </a:r>
            <a:r>
              <a:rPr lang="ru-RU" dirty="0" smtClean="0">
                <a:solidFill>
                  <a:schemeClr val="tx1"/>
                </a:solidFill>
              </a:rPr>
              <a:t>РФ реестра </a:t>
            </a:r>
            <a:r>
              <a:rPr lang="ru-RU" dirty="0">
                <a:solidFill>
                  <a:schemeClr val="tx1"/>
                </a:solidFill>
              </a:rPr>
              <a:t>поставщиков медицинских изделий, организующих высокотехнологичное производства всех наименований медицинских изделий одноразового применения (использования) из поливинилхлоридных </a:t>
            </a:r>
            <a:r>
              <a:rPr lang="ru-RU" dirty="0" smtClean="0">
                <a:solidFill>
                  <a:schemeClr val="tx1"/>
                </a:solidFill>
              </a:rPr>
              <a:t>пластиков</a:t>
            </a:r>
          </a:p>
          <a:p>
            <a:pPr marL="285750" lvl="0" indent="-285750" algn="just">
              <a:buFontTx/>
              <a:buChar char="-"/>
            </a:pPr>
            <a:endParaRPr lang="ru-RU" dirty="0" smtClean="0">
              <a:solidFill>
                <a:schemeClr val="tx1"/>
              </a:solidFill>
            </a:endParaRPr>
          </a:p>
          <a:p>
            <a:pPr marL="285750" lvl="0" indent="-285750"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 размещение сведений о таких поставщиках на сайте </a:t>
            </a:r>
            <a:r>
              <a:rPr lang="ru-RU" dirty="0" smtClean="0">
                <a:solidFill>
                  <a:schemeClr val="tx1"/>
                </a:solidFill>
              </a:rPr>
              <a:t>министерства</a:t>
            </a:r>
            <a:endParaRPr lang="ru-RU" dirty="0">
              <a:solidFill>
                <a:schemeClr val="tx1"/>
              </a:solidFill>
            </a:endParaRPr>
          </a:p>
          <a:p>
            <a:pPr lvl="0" algn="just"/>
            <a:endParaRPr lang="ru-RU" dirty="0" smtClean="0">
              <a:solidFill>
                <a:schemeClr val="tx1"/>
              </a:solidFill>
            </a:endParaRPr>
          </a:p>
          <a:p>
            <a:pPr marL="285750" lvl="0" indent="-28575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Механизм выбора </a:t>
            </a:r>
            <a:r>
              <a:rPr lang="ru-RU" dirty="0">
                <a:solidFill>
                  <a:schemeClr val="tx1"/>
                </a:solidFill>
              </a:rPr>
              <a:t>поставщиков медицинских изделий одноразового применения (использования) из поливинилхлоридных </a:t>
            </a:r>
            <a:r>
              <a:rPr lang="ru-RU" dirty="0" smtClean="0">
                <a:solidFill>
                  <a:schemeClr val="tx1"/>
                </a:solidFill>
              </a:rPr>
              <a:t>пластиков из числа организаций, включенных в реестр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101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Актуальные изменения в законодательстве о контрактной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5217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949" y="1175658"/>
            <a:ext cx="8281851" cy="495050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</a:rPr>
              <a:t>Конкретизированы правила </a:t>
            </a:r>
            <a:r>
              <a:rPr lang="ru-RU" sz="2300" dirty="0">
                <a:solidFill>
                  <a:schemeClr val="tx1"/>
                </a:solidFill>
              </a:rPr>
              <a:t>подтверждения опыта по поставке продуктов питания и </a:t>
            </a:r>
            <a:r>
              <a:rPr lang="ru-RU" sz="2300" dirty="0" smtClean="0">
                <a:solidFill>
                  <a:schemeClr val="tx1"/>
                </a:solidFill>
              </a:rPr>
              <a:t>оказании </a:t>
            </a:r>
            <a:r>
              <a:rPr lang="ru-RU" sz="2300" dirty="0">
                <a:solidFill>
                  <a:schemeClr val="tx1"/>
                </a:solidFill>
              </a:rPr>
              <a:t>услуг общественного </a:t>
            </a:r>
            <a:r>
              <a:rPr lang="ru-RU" sz="2300" dirty="0" smtClean="0">
                <a:solidFill>
                  <a:schemeClr val="tx1"/>
                </a:solidFill>
              </a:rPr>
              <a:t>питания</a:t>
            </a:r>
          </a:p>
          <a:p>
            <a:pPr marL="0" indent="0" algn="ctr">
              <a:buNone/>
            </a:pPr>
            <a:endParaRPr lang="ru-RU" sz="23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300" dirty="0" smtClean="0">
                <a:solidFill>
                  <a:schemeClr val="tx1"/>
                </a:solidFill>
              </a:rPr>
              <a:t>Опыт исполнения подтверждается:</a:t>
            </a:r>
          </a:p>
          <a:p>
            <a:pPr marL="0" indent="0" algn="just">
              <a:buNone/>
            </a:pPr>
            <a:endParaRPr lang="ru-RU" sz="23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01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Актуальные изменения в законодательстве о контрактной системе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8160" y="3488898"/>
            <a:ext cx="2552700" cy="2476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контрактом, заключенным </a:t>
            </a:r>
            <a:r>
              <a:rPr lang="ru-RU" dirty="0">
                <a:solidFill>
                  <a:srgbClr val="FF0000"/>
                </a:solidFill>
              </a:rPr>
              <a:t>в соответствии с </a:t>
            </a:r>
            <a:r>
              <a:rPr lang="ru-RU" dirty="0" smtClean="0">
                <a:solidFill>
                  <a:srgbClr val="FF0000"/>
                </a:solidFill>
              </a:rPr>
              <a:t>законодательством о </a:t>
            </a:r>
            <a:r>
              <a:rPr lang="ru-RU" dirty="0">
                <a:solidFill>
                  <a:srgbClr val="FF0000"/>
                </a:solidFill>
              </a:rPr>
              <a:t>контрактной </a:t>
            </a:r>
            <a:r>
              <a:rPr lang="ru-RU" dirty="0" smtClean="0">
                <a:solidFill>
                  <a:srgbClr val="FF0000"/>
                </a:solidFill>
              </a:rPr>
              <a:t>системе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6940" y="3595578"/>
            <a:ext cx="2552700" cy="2476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договором, </a:t>
            </a:r>
            <a:r>
              <a:rPr lang="ru-RU" dirty="0">
                <a:solidFill>
                  <a:srgbClr val="FF0000"/>
                </a:solidFill>
              </a:rPr>
              <a:t>заключенным </a:t>
            </a: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соответствии с Федеральным законом "О закупках товаров, работ, услуг отдельными видами юридических лиц"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300" y="4533900"/>
            <a:ext cx="1341120" cy="5105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либо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438400" y="3200400"/>
            <a:ext cx="457200" cy="220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03620" y="3200400"/>
            <a:ext cx="464820" cy="288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949" y="1175658"/>
            <a:ext cx="8281851" cy="4950506"/>
          </a:xfrm>
        </p:spPr>
        <p:txBody>
          <a:bodyPr/>
          <a:lstStyle/>
          <a:p>
            <a:pPr marL="0" indent="0" algn="ctr">
              <a:buNone/>
            </a:pPr>
            <a:r>
              <a:rPr lang="ru-RU" sz="2300" dirty="0" smtClean="0">
                <a:solidFill>
                  <a:schemeClr val="tx1"/>
                </a:solidFill>
              </a:rPr>
              <a:t>Административная ответственность за новое правонарушение (ст. 7.32.5. КоАП РФ)</a:t>
            </a:r>
          </a:p>
          <a:p>
            <a:pPr marL="0" indent="0" algn="ctr">
              <a:buNone/>
            </a:pPr>
            <a:endParaRPr lang="ru-RU" sz="23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</a:rPr>
              <a:t>Ответственность наступает за:</a:t>
            </a:r>
          </a:p>
          <a:p>
            <a:pPr algn="just">
              <a:buFontTx/>
              <a:buChar char="-"/>
            </a:pPr>
            <a:r>
              <a:rPr lang="ru-RU" sz="2300" dirty="0" smtClean="0">
                <a:solidFill>
                  <a:schemeClr val="tx1"/>
                </a:solidFill>
              </a:rPr>
              <a:t>нарушение срока </a:t>
            </a:r>
            <a:r>
              <a:rPr lang="ru-RU" sz="2300" dirty="0">
                <a:solidFill>
                  <a:schemeClr val="tx1"/>
                </a:solidFill>
              </a:rPr>
              <a:t>и порядка оплаты </a:t>
            </a:r>
            <a:r>
              <a:rPr lang="ru-RU" sz="2300" dirty="0" smtClean="0">
                <a:solidFill>
                  <a:schemeClr val="tx1"/>
                </a:solidFill>
              </a:rPr>
              <a:t>товаров</a:t>
            </a:r>
          </a:p>
          <a:p>
            <a:pPr algn="just">
              <a:buFontTx/>
              <a:buChar char="-"/>
            </a:pPr>
            <a:r>
              <a:rPr lang="ru-RU" sz="2300" dirty="0">
                <a:solidFill>
                  <a:schemeClr val="tx1"/>
                </a:solidFill>
              </a:rPr>
              <a:t> неисполнение обязанности по обеспечению </a:t>
            </a:r>
            <a:r>
              <a:rPr lang="ru-RU" sz="2300" dirty="0" smtClean="0">
                <a:solidFill>
                  <a:schemeClr val="tx1"/>
                </a:solidFill>
              </a:rPr>
              <a:t>авансирования</a:t>
            </a:r>
          </a:p>
          <a:p>
            <a:pPr marL="0" indent="0" algn="just">
              <a:buNone/>
            </a:pPr>
            <a:endParaRPr lang="ru-RU" sz="23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300" dirty="0" smtClean="0">
                <a:solidFill>
                  <a:schemeClr val="tx1"/>
                </a:solidFill>
              </a:rPr>
              <a:t>меры ответственности</a:t>
            </a:r>
          </a:p>
          <a:p>
            <a:pPr marL="0" indent="0" algn="ctr">
              <a:buNone/>
            </a:pPr>
            <a:endParaRPr lang="ru-RU" sz="23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ru-RU" sz="23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01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Актуальные изменения в законодательстве о контрактной системе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34" y="5052060"/>
            <a:ext cx="1786689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74" y="4883944"/>
            <a:ext cx="1705926" cy="108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85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949" y="1175658"/>
            <a:ext cx="8281851" cy="4950506"/>
          </a:xfrm>
        </p:spPr>
        <p:txBody>
          <a:bodyPr/>
          <a:lstStyle/>
          <a:p>
            <a:pPr marL="0" indent="0" algn="ctr">
              <a:buNone/>
            </a:pPr>
            <a:r>
              <a:rPr lang="ru-RU" sz="2300" dirty="0">
                <a:solidFill>
                  <a:schemeClr val="tx1"/>
                </a:solidFill>
              </a:rPr>
              <a:t>Новый порядок определения размеров штрафов и </a:t>
            </a:r>
            <a:r>
              <a:rPr lang="ru-RU" sz="2300" dirty="0" smtClean="0">
                <a:solidFill>
                  <a:schemeClr val="tx1"/>
                </a:solidFill>
              </a:rPr>
              <a:t>пени</a:t>
            </a:r>
          </a:p>
          <a:p>
            <a:pPr marL="0" indent="0" algn="ctr">
              <a:buNone/>
            </a:pPr>
            <a:endParaRPr lang="ru-RU" sz="23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Увеличено </a:t>
            </a:r>
            <a:r>
              <a:rPr lang="ru-RU" sz="1800" dirty="0">
                <a:solidFill>
                  <a:schemeClr val="tx1"/>
                </a:solidFill>
              </a:rPr>
              <a:t>количество ценовых условий в зависимости от которых применяется </a:t>
            </a:r>
            <a:r>
              <a:rPr lang="ru-RU" sz="1800" dirty="0" smtClean="0">
                <a:solidFill>
                  <a:schemeClr val="tx1"/>
                </a:solidFill>
              </a:rPr>
              <a:t>штраф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Отдельный штраф для </a:t>
            </a:r>
            <a:r>
              <a:rPr lang="ru-RU" sz="1800" dirty="0">
                <a:solidFill>
                  <a:schemeClr val="tx1"/>
                </a:solidFill>
              </a:rPr>
              <a:t>субъектов малого </a:t>
            </a:r>
            <a:r>
              <a:rPr lang="ru-RU" sz="1800" dirty="0" smtClean="0">
                <a:solidFill>
                  <a:schemeClr val="tx1"/>
                </a:solidFill>
              </a:rPr>
              <a:t>предпринимательства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Штраф для </a:t>
            </a:r>
            <a:r>
              <a:rPr lang="ru-RU" sz="1800" dirty="0">
                <a:solidFill>
                  <a:schemeClr val="tx1"/>
                </a:solidFill>
              </a:rPr>
              <a:t>контрактов, не имеющих стоимостного </a:t>
            </a:r>
            <a:r>
              <a:rPr lang="ru-RU" sz="1800" dirty="0" smtClean="0">
                <a:solidFill>
                  <a:schemeClr val="tx1"/>
                </a:solidFill>
              </a:rPr>
              <a:t>выражения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Ответственность </a:t>
            </a:r>
            <a:r>
              <a:rPr lang="ru-RU" sz="1800" dirty="0">
                <a:solidFill>
                  <a:schemeClr val="tx1"/>
                </a:solidFill>
              </a:rPr>
              <a:t>за ненадлежащее исполнение подрядчиком обязательств по выполнению видов и объемов работ по строительству, реконструкции объектов капитального строительства, которые подрядчик обязан выполнить самостоятельно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Штраф за </a:t>
            </a:r>
            <a:r>
              <a:rPr lang="ru-RU" sz="1800" dirty="0">
                <a:solidFill>
                  <a:schemeClr val="tx1"/>
                </a:solidFill>
              </a:rPr>
              <a:t>неисполнение условия о привлечении к исполнению контракта субподрядчиков, соисполнителей из числа субъектов малого предпринимательства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Для заказчиков предусмотрен </a:t>
            </a:r>
            <a:r>
              <a:rPr lang="ru-RU" sz="1800" dirty="0">
                <a:solidFill>
                  <a:schemeClr val="tx1"/>
                </a:solidFill>
              </a:rPr>
              <a:t>штраф </a:t>
            </a:r>
            <a:r>
              <a:rPr lang="ru-RU" sz="1800" dirty="0" smtClean="0">
                <a:solidFill>
                  <a:schemeClr val="tx1"/>
                </a:solidFill>
              </a:rPr>
              <a:t>в </a:t>
            </a:r>
            <a:r>
              <a:rPr lang="ru-RU" sz="1800" dirty="0">
                <a:solidFill>
                  <a:schemeClr val="tx1"/>
                </a:solidFill>
              </a:rPr>
              <a:t>виде фиксированной </a:t>
            </a:r>
            <a:r>
              <a:rPr lang="ru-RU" sz="1800" dirty="0" smtClean="0">
                <a:solidFill>
                  <a:schemeClr val="tx1"/>
                </a:solidFill>
              </a:rPr>
              <a:t>суммы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Упростили порядок расчета пеней </a:t>
            </a:r>
            <a:endParaRPr lang="ru-RU" sz="18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23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3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ru-RU" sz="23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01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Актуальные изменения в законодательстве о контрактной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388216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74" y="1123406"/>
            <a:ext cx="8255726" cy="5235830"/>
          </a:xfrm>
        </p:spPr>
        <p:txBody>
          <a:bodyPr/>
          <a:lstStyle/>
          <a:p>
            <a:pPr marL="0" indent="53975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Установление требований к участникам закупок в нарушение требований статьи 31 Закона о контрактной </a:t>
            </a:r>
            <a:r>
              <a:rPr lang="ru-RU" sz="2200" dirty="0" smtClean="0">
                <a:solidFill>
                  <a:schemeClr val="tx1"/>
                </a:solidFill>
              </a:rPr>
              <a:t>системе</a:t>
            </a:r>
          </a:p>
          <a:p>
            <a:pPr marL="0" indent="539750" algn="just"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Установление требований о представлении в составе заявки копии свидетельства СРО</a:t>
            </a:r>
          </a:p>
          <a:p>
            <a:pPr marL="0" indent="0" algn="just"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Установление требований о представлении в составе заявки копии лицензии</a:t>
            </a:r>
          </a:p>
          <a:p>
            <a:pPr algn="just"/>
            <a:endParaRPr lang="ru-RU" sz="2200" dirty="0">
              <a:solidFill>
                <a:schemeClr val="tx1"/>
              </a:solidFill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Нарушения</a:t>
            </a:r>
            <a:r>
              <a:rPr lang="ru-RU" sz="2200" dirty="0">
                <a:solidFill>
                  <a:schemeClr val="tx1"/>
                </a:solidFill>
              </a:rPr>
              <a:t>, связанные с установлением дополнительных требований к участнику закупки, </a:t>
            </a:r>
            <a:r>
              <a:rPr lang="ru-RU" sz="2200" dirty="0" smtClean="0">
                <a:solidFill>
                  <a:schemeClr val="tx1"/>
                </a:solidFill>
              </a:rPr>
              <a:t>предусмотренных </a:t>
            </a:r>
            <a:r>
              <a:rPr lang="ru-RU" sz="2200" dirty="0">
                <a:solidFill>
                  <a:schemeClr val="tx1"/>
                </a:solidFill>
              </a:rPr>
              <a:t>Постановлением Правительства РФ № 99 от 04.02.2015 г.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0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Нарушения </a:t>
            </a:r>
            <a:r>
              <a:rPr lang="ru-RU" sz="2400" b="1" dirty="0">
                <a:solidFill>
                  <a:schemeClr val="bg1"/>
                </a:solidFill>
              </a:rPr>
              <a:t>законодательства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сфере закупок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74" y="1123406"/>
            <a:ext cx="8255726" cy="5235830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Установление требований о представлении в составе заявки копии свидетельства СРО</a:t>
            </a:r>
          </a:p>
          <a:p>
            <a:pPr marL="0" indent="0" algn="just"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В июле 2017 г. в Градостроительный </a:t>
            </a:r>
            <a:r>
              <a:rPr lang="ru-RU" sz="2200" dirty="0">
                <a:solidFill>
                  <a:schemeClr val="tx1"/>
                </a:solidFill>
              </a:rPr>
              <a:t>кодекс </a:t>
            </a:r>
            <a:r>
              <a:rPr lang="ru-RU" sz="2200" dirty="0" smtClean="0">
                <a:solidFill>
                  <a:schemeClr val="tx1"/>
                </a:solidFill>
              </a:rPr>
              <a:t>РФ внесены </a:t>
            </a:r>
            <a:r>
              <a:rPr lang="ru-RU" sz="2200" dirty="0">
                <a:solidFill>
                  <a:schemeClr val="tx1"/>
                </a:solidFill>
              </a:rPr>
              <a:t>изменения в части касающейся членства в саморегулируемых организациях при осуществлении строительства, реконструкции и капитального </a:t>
            </a:r>
            <a:r>
              <a:rPr lang="ru-RU" sz="2200" dirty="0" smtClean="0">
                <a:solidFill>
                  <a:schemeClr val="tx1"/>
                </a:solidFill>
              </a:rPr>
              <a:t>ремонта</a:t>
            </a:r>
          </a:p>
          <a:p>
            <a:pPr marL="0" indent="0" algn="just"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0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Нарушения </a:t>
            </a:r>
            <a:r>
              <a:rPr lang="ru-RU" sz="2400" b="1" dirty="0">
                <a:solidFill>
                  <a:schemeClr val="bg1"/>
                </a:solidFill>
              </a:rPr>
              <a:t>законодательства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сфере закупок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59" y="3861901"/>
            <a:ext cx="1823085" cy="258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965131" y="4011558"/>
            <a:ext cx="2781300" cy="23636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65131" y="3935358"/>
            <a:ext cx="2720340" cy="24398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60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74" y="1123406"/>
            <a:ext cx="8255726" cy="5235830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>
                <a:solidFill>
                  <a:schemeClr val="tx1"/>
                </a:solidFill>
              </a:rPr>
              <a:t>Установление требований о представлении в составе заявки копии лицензии</a:t>
            </a:r>
          </a:p>
          <a:p>
            <a:pPr marL="0" indent="0" algn="ctr"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Письмо </a:t>
            </a:r>
            <a:r>
              <a:rPr lang="ru-RU" sz="2200" dirty="0">
                <a:solidFill>
                  <a:schemeClr val="tx1"/>
                </a:solidFill>
              </a:rPr>
              <a:t>ФАС России от 09.02.2015 N АЦ/5147/15 "О рассмотрении обращения</a:t>
            </a:r>
            <a:r>
              <a:rPr lang="ru-RU" sz="2200" dirty="0" smtClean="0">
                <a:solidFill>
                  <a:schemeClr val="tx1"/>
                </a:solidFill>
              </a:rPr>
              <a:t>»</a:t>
            </a:r>
          </a:p>
          <a:p>
            <a:pPr marL="0" indent="0" algn="just"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			«Объединение </a:t>
            </a:r>
            <a:r>
              <a:rPr lang="ru-RU" sz="2200" dirty="0">
                <a:solidFill>
                  <a:schemeClr val="tx1"/>
                </a:solidFill>
              </a:rPr>
              <a:t>в один лот лицензируемых и </a:t>
            </a:r>
            <a:r>
              <a:rPr lang="ru-RU" sz="2200" dirty="0" smtClean="0">
                <a:solidFill>
                  <a:schemeClr val="tx1"/>
                </a:solidFill>
              </a:rPr>
              <a:t>не лицензируемых </a:t>
            </a:r>
            <a:r>
              <a:rPr lang="ru-RU" sz="2200" dirty="0">
                <a:solidFill>
                  <a:schemeClr val="tx1"/>
                </a:solidFill>
              </a:rPr>
              <a:t>видов работ ведет к снижению количества участников </a:t>
            </a:r>
            <a:r>
              <a:rPr lang="ru-RU" sz="2200" dirty="0" smtClean="0">
                <a:solidFill>
                  <a:schemeClr val="tx1"/>
                </a:solidFill>
              </a:rPr>
              <a:t>закупки»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0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Нарушения </a:t>
            </a:r>
            <a:r>
              <a:rPr lang="ru-RU" sz="2400" b="1" dirty="0">
                <a:solidFill>
                  <a:schemeClr val="bg1"/>
                </a:solidFill>
              </a:rPr>
              <a:t>законодательства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сфере закупок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77190"/>
            <a:ext cx="1143000" cy="161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24187"/>
      </p:ext>
    </p:extLst>
  </p:cSld>
  <p:clrMapOvr>
    <a:masterClrMapping/>
  </p:clrMapOvr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7345</TotalTime>
  <Words>1053</Words>
  <Application>Microsoft Office PowerPoint</Application>
  <PresentationFormat>Экран (4:3)</PresentationFormat>
  <Paragraphs>195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Triumph Sparville</dc:creator>
  <cp:lastModifiedBy>Журавлев Алексей Александрович</cp:lastModifiedBy>
  <cp:revision>617</cp:revision>
  <cp:lastPrinted>2017-08-01T12:33:15Z</cp:lastPrinted>
  <dcterms:created xsi:type="dcterms:W3CDTF">2014-09-15T17:52:41Z</dcterms:created>
  <dcterms:modified xsi:type="dcterms:W3CDTF">2017-09-27T06:56:19Z</dcterms:modified>
</cp:coreProperties>
</file>