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92" r:id="rId3"/>
    <p:sldId id="293" r:id="rId4"/>
    <p:sldId id="294" r:id="rId5"/>
    <p:sldId id="286" r:id="rId6"/>
    <p:sldId id="288" r:id="rId7"/>
    <p:sldId id="287" r:id="rId8"/>
    <p:sldId id="295" r:id="rId9"/>
    <p:sldId id="296" r:id="rId10"/>
    <p:sldId id="297" r:id="rId11"/>
    <p:sldId id="281" r:id="rId12"/>
    <p:sldId id="278" r:id="rId13"/>
    <p:sldId id="28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8" Type="http://schemas.openxmlformats.org/officeDocument/2006/relationships/oleObject" Target="&#1050;&#1085;&#1080;&#1075;&#1072;1" TargetMode="External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3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581728335977864E-2"/>
          <c:y val="8.6906625291760117E-2"/>
          <c:w val="0.64351847895343062"/>
          <c:h val="0.88497652534914106"/>
        </c:manualLayout>
      </c:layout>
      <c:pie3DChart>
        <c:varyColors val="1"/>
        <c:ser>
          <c:idx val="0"/>
          <c:order val="0"/>
          <c:spPr>
            <a:scene3d>
              <a:camera prst="orthographicFront"/>
              <a:lightRig rig="threePt" dir="t"/>
            </a:scene3d>
            <a:sp3d>
              <a:bevelT/>
            </a:sp3d>
          </c:spPr>
          <c:explosion val="12"/>
          <c:dPt>
            <c:idx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 prstMaterial="plastic">
                <a:bevelT w="222250" prst="convex"/>
              </a:sp3d>
            </c:spPr>
          </c:dPt>
          <c:dPt>
            <c:idx val="2"/>
            <c:bubble3D val="0"/>
            <c:spPr>
              <a:blipFill>
                <a:blip xmlns:r="http://schemas.openxmlformats.org/officeDocument/2006/relationships" r:embed="rId3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/>
            </c:spPr>
          </c:dPt>
          <c:dPt>
            <c:idx val="3"/>
            <c:bubble3D val="0"/>
            <c:spPr>
              <a:blipFill>
                <a:blip xmlns:r="http://schemas.openxmlformats.org/officeDocument/2006/relationships" r:embed="rId4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/>
            </c:spPr>
          </c:dPt>
          <c:dPt>
            <c:idx val="4"/>
            <c:bubble3D val="0"/>
            <c:spPr>
              <a:blipFill>
                <a:blip xmlns:r="http://schemas.openxmlformats.org/officeDocument/2006/relationships" r:embed="rId5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/>
            </c:spPr>
          </c:dPt>
          <c:dPt>
            <c:idx val="5"/>
            <c:bubble3D val="0"/>
            <c:spPr>
              <a:blipFill>
                <a:blip xmlns:r="http://schemas.openxmlformats.org/officeDocument/2006/relationships" r:embed="rId6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/>
            </c:spPr>
          </c:dPt>
          <c:dPt>
            <c:idx val="6"/>
            <c:bubble3D val="0"/>
            <c:spPr>
              <a:blipFill>
                <a:blip xmlns:r="http://schemas.openxmlformats.org/officeDocument/2006/relationships" r:embed="rId7"/>
                <a:stretch>
                  <a:fillRect/>
                </a:stretch>
              </a:blipFill>
              <a:scene3d>
                <a:camera prst="orthographicFront"/>
                <a:lightRig rig="threePt" dir="t"/>
              </a:scene3d>
              <a:sp3d/>
            </c:spPr>
          </c:dPt>
          <c:dLbls>
            <c:dLbl>
              <c:idx val="0"/>
              <c:layout>
                <c:manualLayout>
                  <c:x val="2.562571395201103E-2"/>
                  <c:y val="-0.2704905313440477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0512948703705289E-2"/>
                  <c:y val="-7.39022302478126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102045641652352E-2"/>
                  <c:y val="-2.88786408753779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611268263640223E-2"/>
                  <c:y val="-6.081551744160420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7.6677140336733714E-5"/>
                  <c:y val="-7.07524185622729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599927643367264E-3"/>
                  <c:y val="-6.92978697410975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4.7399766597633498E-3"/>
                  <c:y val="-0.1387917724906114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Лист1!$A$1:$A$7</c:f>
              <c:strCache>
                <c:ptCount val="7"/>
                <c:pt idx="0">
                  <c:v>реклама по сетям электросвязи</c:v>
                </c:pt>
                <c:pt idx="1">
                  <c:v>финансовые услуги</c:v>
                </c:pt>
                <c:pt idx="2">
                  <c:v>недостоверная реклама</c:v>
                </c:pt>
                <c:pt idx="3">
                  <c:v>реклама, вводящая в заблуждение</c:v>
                </c:pt>
                <c:pt idx="4">
                  <c:v>реклама алкоголя</c:v>
                </c:pt>
                <c:pt idx="5">
                  <c:v>на транспорте</c:v>
                </c:pt>
                <c:pt idx="6">
                  <c:v>неэтичная реклама</c:v>
                </c:pt>
              </c:strCache>
            </c:strRef>
          </c:cat>
          <c:val>
            <c:numRef>
              <c:f>Лист1!$B$1:$B$7</c:f>
              <c:numCache>
                <c:formatCode>0.00%</c:formatCode>
                <c:ptCount val="7"/>
                <c:pt idx="0">
                  <c:v>0.38019999999999998</c:v>
                </c:pt>
                <c:pt idx="1">
                  <c:v>0.17080000000000001</c:v>
                </c:pt>
                <c:pt idx="2">
                  <c:v>8.6400000000000005E-2</c:v>
                </c:pt>
                <c:pt idx="3">
                  <c:v>6.3700000000000007E-2</c:v>
                </c:pt>
                <c:pt idx="4">
                  <c:v>4.4200000000000003E-2</c:v>
                </c:pt>
                <c:pt idx="5">
                  <c:v>3.5499999999999997E-2</c:v>
                </c:pt>
                <c:pt idx="6">
                  <c:v>1.04E-2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ln>
          <a:noFill/>
        </a:ln>
        <a:scene3d>
          <a:camera prst="orthographicFront"/>
          <a:lightRig rig="threePt" dir="t"/>
        </a:scene3d>
        <a:sp3d>
          <a:bevelT h="6350"/>
        </a:sp3d>
      </c:spPr>
    </c:plotArea>
    <c:legend>
      <c:legendPos val="r"/>
      <c:layout>
        <c:manualLayout>
          <c:xMode val="edge"/>
          <c:yMode val="edge"/>
          <c:x val="0.71888997138969368"/>
          <c:y val="4.2976513675717531E-2"/>
          <c:w val="0.2720654495179548"/>
          <c:h val="0.824584068876419"/>
        </c:manualLayout>
      </c:layout>
      <c:overlay val="0"/>
      <c:txPr>
        <a:bodyPr/>
        <a:lstStyle/>
        <a:p>
          <a:pPr>
            <a:defRPr sz="1600">
              <a:latin typeface="Trebuchet MS" panose="020B0603020202020204" pitchFamily="34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8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08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79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97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08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70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9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23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0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978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897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54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12A07-55B4-4899-B164-549A350B5316}" type="datetimeFigureOut">
              <a:rPr lang="ru-RU" smtClean="0"/>
              <a:t>21.07.2022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2E9B7-A1C7-4602-9668-A97F9DB39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679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2639616" cy="6858000"/>
          </a:xfrm>
          <a:prstGeom prst="rect">
            <a:avLst/>
          </a:prstGeom>
          <a:solidFill>
            <a:srgbClr val="067082"/>
          </a:solidFill>
          <a:ln>
            <a:solidFill>
              <a:srgbClr val="0670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487477" y="6309321"/>
            <a:ext cx="4704523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837839" y="293826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Обзор контрольных мероприятий </a:t>
            </a:r>
          </a:p>
          <a:p>
            <a:pPr algn="ctr"/>
            <a:r>
              <a:rPr lang="ru-RU" sz="4000" b="1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за 1 полугодие 2022 года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35" y="-763990"/>
            <a:ext cx="6240693" cy="3531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79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397" y="214715"/>
            <a:ext cx="9903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13.03.2006 N 38-ФЗ </a:t>
            </a:r>
            <a:r>
              <a:rPr lang="ru-RU" sz="2400" b="1" dirty="0" smtClean="0">
                <a:latin typeface="Trebuchet MS" panose="020B0603020202020204" pitchFamily="34" charset="0"/>
              </a:rPr>
              <a:t>"О </a:t>
            </a:r>
            <a:r>
              <a:rPr lang="ru-RU" sz="2400" b="1" dirty="0">
                <a:latin typeface="Trebuchet MS" panose="020B0603020202020204" pitchFamily="34" charset="0"/>
              </a:rPr>
              <a:t>рекламе"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397" y="1170619"/>
            <a:ext cx="947180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Trebuchet MS" panose="020B0603020202020204" pitchFamily="34" charset="0"/>
                <a:ea typeface="Times New Roman"/>
              </a:rPr>
              <a:t>3. 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Недостоверная реклама содержит не соответствующую действительности информацию (ч. 3 ст. 5 ФЗ «О рекламе») о преимуществах рекламируемого товара перед товарами других производителей, природе, составе, способе и дате изготовления, назначении, свойствах, об условиях применения,  месте происхождения, наличии сертификата соответствия, сроках службы, сроках годности товара, об ассортименте и о комплектации товаров, возможности их приобретения в определенном месте или в течение определенного срока и т.д</a:t>
            </a:r>
            <a:r>
              <a:rPr lang="ru-RU" sz="1600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.</a:t>
            </a:r>
          </a:p>
          <a:p>
            <a:pPr algn="just"/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  <a:ea typeface="Times New Roman"/>
              </a:rPr>
              <a:t>застройщик разместил рекламу квартиры по цене от 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2 690 108 ₽. Покупательница обратилась к застройщику за приобретением квартиры по указанной цене, однако по словам застройщика цена перестала быть актуальной. Более чем полгода застройщик размещал баннер с недостоверной информацией. Действия застройщика признаны нарушением ч. 3 ст. 5 ФЗ «О рекламе».</a:t>
            </a:r>
            <a:endParaRPr lang="ru-RU" sz="1600" dirty="0">
              <a:latin typeface="Trebuchet MS" panose="020B0603020202020204" pitchFamily="34" charset="0"/>
              <a:ea typeface="Times New Roman"/>
            </a:endParaRPr>
          </a:p>
          <a:p>
            <a:pPr algn="just"/>
            <a:endParaRPr lang="ru-RU" sz="1600" b="1" dirty="0" smtClean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4. 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ea typeface="Times New Roman"/>
              </a:rPr>
              <a:t>Нарушение правил рекламирования алкоголя (ст. 21 ФЗ «О рекламе»)</a:t>
            </a:r>
            <a:endParaRPr lang="ru-RU" sz="1600" dirty="0">
              <a:latin typeface="Trebuchet MS" panose="020B0603020202020204" pitchFamily="34" charset="0"/>
              <a:ea typeface="Times New Roman"/>
            </a:endParaRPr>
          </a:p>
          <a:p>
            <a:pPr algn="just"/>
            <a:r>
              <a:rPr lang="ru-RU" sz="1600" dirty="0" err="1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Блоггер</a:t>
            </a:r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разместил на своем </a:t>
            </a:r>
            <a:r>
              <a:rPr lang="ru-RU" sz="1600" dirty="0" err="1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You-Tube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 канале видеоролик, в котором был показал процесс приготовления алкогольного коктейля. При этом бутылка алкогольного напитка была повернута этикеткой с обозначением торговой марки к зрителям, а тоник, который также участвовал в процессе приготовления, напротив, был повернут в кадре так, чтобы не было видно его </a:t>
            </a:r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бренд. Действия признаны нарушением ст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. 21 ФЗ «О рекламе</a:t>
            </a:r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».</a:t>
            </a:r>
            <a:endParaRPr lang="ru-RU" sz="1600" dirty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42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95510" y="1007208"/>
            <a:ext cx="9842120" cy="4600411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091" y="842816"/>
            <a:ext cx="96529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rebuchet MS" panose="020B0603020202020204" pitchFamily="34" charset="0"/>
              </a:rPr>
              <a:t>Актуальные изменения законодательства:</a:t>
            </a:r>
          </a:p>
          <a:p>
            <a:pPr algn="just"/>
            <a:endParaRPr lang="ru-RU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06.03.2022 Федеральным законом </a:t>
            </a:r>
            <a:r>
              <a:rPr lang="ru-RU" dirty="0" smtClean="0">
                <a:latin typeface="Trebuchet MS" panose="020B0603020202020204" pitchFamily="34" charset="0"/>
              </a:rPr>
              <a:t>№41-ФЗ </a:t>
            </a:r>
            <a:r>
              <a:rPr lang="ru-RU" dirty="0">
                <a:latin typeface="Trebuchet MS" panose="020B0603020202020204" pitchFamily="34" charset="0"/>
              </a:rPr>
              <a:t>внесены изменения в ст. 32.2. КоАП РФ была внесена ст. 1.3-2, согласно которой при уплате административного штрафа юридическим лицом, являющимся субъектом малого </a:t>
            </a:r>
            <a:r>
              <a:rPr lang="ru-RU" dirty="0" smtClean="0">
                <a:latin typeface="Trebuchet MS" panose="020B0603020202020204" pitchFamily="34" charset="0"/>
              </a:rPr>
              <a:t>или </a:t>
            </a:r>
            <a:r>
              <a:rPr lang="ru-RU" dirty="0">
                <a:latin typeface="Trebuchet MS" panose="020B0603020202020204" pitchFamily="34" charset="0"/>
              </a:rPr>
              <a:t>среднего предпринимательства, привлеченным к административной ответственности за совершение административного правонарушения, предусмотренного частями 1-4 статьи 14.32 настоящего Кодекса, не позднее двадцати дней со дня вынесения постановления о наложении административного штрафа </a:t>
            </a:r>
            <a:r>
              <a:rPr lang="ru-RU" u="sng" dirty="0">
                <a:latin typeface="Trebuchet MS" panose="020B0603020202020204" pitchFamily="34" charset="0"/>
              </a:rPr>
              <a:t>административный штраф может быть уплачен в размере половины суммы наложенного административного штрафа</a:t>
            </a:r>
            <a:r>
              <a:rPr lang="ru-RU" dirty="0" smtClean="0">
                <a:latin typeface="Trebuchet MS" panose="020B0603020202020204" pitchFamily="34" charset="0"/>
              </a:rPr>
              <a:t>.</a:t>
            </a: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</a:rPr>
              <a:t>26.03.2022 </a:t>
            </a:r>
            <a:r>
              <a:rPr lang="ru-RU" dirty="0">
                <a:latin typeface="Trebuchet MS" panose="020B0603020202020204" pitchFamily="34" charset="0"/>
              </a:rPr>
              <a:t>Федеральным законом №70-ФЗ внесены изменения в статью 2.1 КоАП РФ, которая дополнена частями 4 и 5, из которых следует, что если за совершение административного правонарушения юридическому лицу назначено административное наказание в виде административного штрафа, который устанавливается с пунктом 3 или 5 ч.1 ст. 3.5 КоАП РФ, то </a:t>
            </a:r>
            <a:r>
              <a:rPr lang="ru-RU" u="sng" dirty="0">
                <a:latin typeface="Trebuchet MS" panose="020B0603020202020204" pitchFamily="34" charset="0"/>
              </a:rPr>
              <a:t>должностное лицо или иной работник данного юридического лица не подлежат административной ответственности</a:t>
            </a:r>
            <a:r>
              <a:rPr lang="ru-RU" dirty="0" smtClean="0">
                <a:latin typeface="Trebuchet MS" panose="020B0603020202020204" pitchFamily="34" charset="0"/>
              </a:rPr>
              <a:t>.</a:t>
            </a:r>
            <a:endParaRPr lang="ru-RU" dirty="0">
              <a:latin typeface="Trebuchet MS" panose="020B0603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915" y="244136"/>
            <a:ext cx="9903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антимонопольного контроля</a:t>
            </a:r>
            <a:endParaRPr lang="ru-RU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9644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95510" y="1007208"/>
            <a:ext cx="9842120" cy="4600411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9116" y="1705451"/>
            <a:ext cx="965295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rebuchet MS" panose="020B0603020202020204" pitchFamily="34" charset="0"/>
              </a:rPr>
              <a:t>Основные нарушения:</a:t>
            </a:r>
          </a:p>
          <a:p>
            <a:pPr algn="just"/>
            <a:endParaRPr lang="ru-RU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Наделение специализированной службы в сфере погребения и похоронного дела полномочиями органа местного самоуправления является распространенной проблемой организации ритуальных услуг органами местного </a:t>
            </a:r>
            <a:r>
              <a:rPr lang="ru-RU" dirty="0" smtClean="0">
                <a:latin typeface="Trebuchet MS" panose="020B0603020202020204" pitchFamily="34" charset="0"/>
              </a:rPr>
              <a:t>самоуправления. </a:t>
            </a:r>
            <a:endParaRPr lang="ru-RU" dirty="0">
              <a:latin typeface="Trebuchet MS" panose="020B0603020202020204" pitchFamily="34" charset="0"/>
            </a:endParaRP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Административная ответственность в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соответствии с ч. 1 ст. 14.9 КоАП РФ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на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должностных лиц в размере от пятнадцати тысяч до пятидесяти тысяч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рублей, согласно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ч. 2 ст. 14.9 КоАП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РФ, если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такие должностные лица были ранее подвергнуты административному наказанию за аналогичное административное правонарушение влекут </a:t>
            </a:r>
            <a:r>
              <a:rPr lang="ru-RU" b="1" u="sng" dirty="0">
                <a:solidFill>
                  <a:srgbClr val="FF0000"/>
                </a:solidFill>
                <a:latin typeface="Trebuchet MS" panose="020B0603020202020204" pitchFamily="34" charset="0"/>
              </a:rPr>
              <a:t>дисквалификацию на срок до трех лет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.</a:t>
            </a:r>
            <a:endParaRPr lang="ru-RU" sz="2000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u-RU" sz="2000" dirty="0" smtClean="0">
                <a:latin typeface="Trebuchet MS" panose="020B0603020202020204" pitchFamily="34" charset="0"/>
              </a:rPr>
              <a:t> </a:t>
            </a:r>
            <a:endParaRPr lang="ru-RU" sz="2000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915" y="381151"/>
            <a:ext cx="9903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контроля органов власти</a:t>
            </a:r>
            <a:endParaRPr lang="ru-RU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887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95510" y="1007208"/>
            <a:ext cx="9842120" cy="4600411"/>
          </a:xfrm>
          <a:prstGeom prst="rect">
            <a:avLst/>
          </a:prstGeom>
        </p:spPr>
        <p:txBody>
          <a:bodyPr numCol="1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ru-RU" dirty="0">
              <a:latin typeface="Bahnschrift Light Condensed" panose="020B0502040204020203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0091" y="1322254"/>
            <a:ext cx="965295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rebuchet MS" panose="020B0603020202020204" pitchFamily="34" charset="0"/>
              </a:rPr>
              <a:t>Основные нарушения:</a:t>
            </a:r>
          </a:p>
          <a:p>
            <a:pPr algn="just"/>
            <a:endParaRPr lang="ru-RU" dirty="0" smtClean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В соответствии с ч. 13 ст. 161 ЖК РФ в течение двадцати дней со дня выдачи разрешения на ввод в эксплуатацию многоквартирного дома орган местного самоуправления размещает извещение о проведении открытого конкурса по отбору управляющей организации и не позднее чем в течение сорока дней проводит открытый конкурс.</a:t>
            </a:r>
          </a:p>
          <a:p>
            <a:pPr algn="just"/>
            <a:endParaRPr lang="ru-RU" dirty="0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Административная ответственность в соответствии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с 7.32.4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КоАП РФ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за нарушение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установленных законодательством Российской Федерации процедуры и порядка организации и проведения обязательных в соответствии с законодательством Российской Федерации торгов влечет наложение административного штрафа на должностных лиц в размере от трех тысяч до десяти тысяч рублей; на юридических лиц - от двадцати тысяч до тридцати тысяч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рублей.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915" y="373045"/>
            <a:ext cx="9903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контроля органов власти</a:t>
            </a:r>
            <a:endParaRPr lang="ru-RU" sz="24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22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8810" y="95112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05.04.2013 N 44-ФЗ "О контрактной системе в сфере закупок товаров, работ, услуг для обеспечения государственных и муниципальных нужд"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9508" y="1492248"/>
            <a:ext cx="947180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В извещении об осуществлении закупки заказчик обязан устанавливать дополнительные требования к участникам закупки  (п.12 ч.1 ст.42, ч.2 ст.31 Закона о контрактной системе, ПП РФ № 2571)</a:t>
            </a:r>
            <a:endParaRPr lang="ru-RU" b="1" dirty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Заказчик проводит закупку на выполнение работ по благоустройству общественной территории с НМЦК 10 000 000 руб. При этом, не устанавливает в извещении обязательное дополнительное требование к участникам закупки о наличии опыта выполнения работ, схожих с предметом контракта.</a:t>
            </a:r>
            <a:endParaRPr lang="ru-RU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предусмотрена ч.1.4 ст.7.30 (должностное лицо – 15 000 руб.)</a:t>
            </a: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За первое полугодие 2022 года выявлено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80 нарушений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п.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12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ч.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1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ст.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42 Закона о контрактной системе в действиях заказчиков при рассмотрении жалоб за </a:t>
            </a:r>
            <a:r>
              <a:rPr lang="ru-RU" dirty="0" err="1">
                <a:latin typeface="Trebuchet MS" panose="020B0603020202020204" pitchFamily="34" charset="0"/>
                <a:ea typeface="Times New Roman"/>
              </a:rPr>
              <a:t>неустановление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 обязательных дополнительных требований к участникам закупки.</a:t>
            </a:r>
          </a:p>
          <a:p>
            <a:endParaRPr lang="ru-RU" dirty="0">
              <a:latin typeface="Trebuchet MS" panose="020B0603020202020204" pitchFamily="34" charset="0"/>
              <a:ea typeface="Times New Roman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  <a:ea typeface="Times New Roman"/>
              </a:rPr>
              <a:t>Сферы, в которых выявляется наибольшее количество нарушений законодательства: благоустройство территории, ремонт/содержание автомобильных дорог, услуги по уборке зданий, сооружений.</a:t>
            </a:r>
          </a:p>
          <a:p>
            <a:pPr algn="just"/>
            <a:r>
              <a:rPr lang="ru-RU" dirty="0" smtClean="0">
                <a:latin typeface="Trebuchet MS" panose="020B0603020202020204" pitchFamily="34" charset="0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950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8810" y="95112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05.04.2013 N 44-ФЗ "О контрактной системе в сфере закупок товаров, работ, услуг для обеспечения государственных и муниципальных нужд"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159" y="1295441"/>
            <a:ext cx="98324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В извещении об осуществлении закупки заказчик обязан устанавливать требования к участникам закупки (при наличии)  (п.12 ч.1 ст.42, п.1 ч.1 ст.31 Закона о контрактной системе, ч.2.1 ст.52 </a:t>
            </a:r>
            <a:r>
              <a:rPr lang="ru-RU" b="1" dirty="0" err="1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ГрК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 РФ)</a:t>
            </a:r>
            <a:endParaRPr lang="ru-RU" b="1" dirty="0">
              <a:solidFill>
                <a:srgbClr val="000000"/>
              </a:solidFill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dirty="0" smtClean="0">
                <a:latin typeface="Trebuchet MS" panose="020B0603020202020204" pitchFamily="34" charset="0"/>
                <a:cs typeface="Times New Roman" panose="02020603050405020304" pitchFamily="18" charset="0"/>
              </a:rPr>
              <a:t>С 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01.05.2022 изменения коснулись части 2.1 статьи 52 </a:t>
            </a:r>
            <a:r>
              <a:rPr lang="ru-RU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ГрК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 РФ. Отныне индивидуальный предприниматель или юридическое лицо, </a:t>
            </a:r>
            <a:r>
              <a:rPr lang="ru-RU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не являющиеся членами саморегулируемых организаций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 в области строительства, реконструкции, капитального ремонта объектов капитального строительства, могут выполнять работы по договорам строительного подряда, в случае, если размер обязательств по каждому из таких договоров </a:t>
            </a:r>
            <a:r>
              <a:rPr lang="ru-RU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не превышает десяти миллионов рублей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за </a:t>
            </a:r>
            <a:r>
              <a:rPr lang="ru-RU" dirty="0" err="1" smtClean="0">
                <a:solidFill>
                  <a:srgbClr val="FF0000"/>
                </a:solidFill>
                <a:latin typeface="Trebuchet MS" panose="020B0603020202020204" pitchFamily="34" charset="0"/>
              </a:rPr>
              <a:t>неустановление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 указанного требования предусмотрена ч.1.4 ст.7.30 (должностное лицо – 15 000 руб.), за неправомерное установление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требования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- ч.4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ст.7.30 (должностное лицо – 1% от НМЦК, но не менее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5 000 руб. и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не более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30 000 руб.)</a:t>
            </a: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В предыдущей редакции части 2.1 статьи 52 </a:t>
            </a:r>
            <a:r>
              <a:rPr lang="ru-RU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ГрК</a:t>
            </a:r>
            <a:r>
              <a:rPr lang="ru-RU" dirty="0">
                <a:latin typeface="Trebuchet MS" panose="020B0603020202020204" pitchFamily="34" charset="0"/>
                <a:cs typeface="Times New Roman" panose="02020603050405020304" pitchFamily="18" charset="0"/>
              </a:rPr>
              <a:t> РФ индивидуальный предприниматель или юридическое лицо, не являющиеся членами саморегулируемых организаций, могли выполнять указанные работы по договорам, если размер обязательств по ним</a:t>
            </a:r>
            <a:r>
              <a:rPr lang="ru-RU" b="1" dirty="0">
                <a:latin typeface="Trebuchet MS" panose="020B0603020202020204" pitchFamily="34" charset="0"/>
                <a:cs typeface="Times New Roman" panose="02020603050405020304" pitchFamily="18" charset="0"/>
              </a:rPr>
              <a:t> не превышал трёх миллионов рублей.</a:t>
            </a:r>
            <a:endParaRPr lang="ru-RU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rebuchet MS" panose="020B0603020202020204" pitchFamily="34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731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68810" y="95112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05.04.2013 N 44-ФЗ "О контрактной системе в сфере закупок товаров, работ, услуг для обеспечения государственных и муниципальных нужд"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04159" y="1295441"/>
            <a:ext cx="98324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В извещении об осуществлении закупки заказчик обязан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размещать информацию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(при наличии),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предусмотренную </a:t>
            </a:r>
            <a:r>
              <a:rPr lang="ru-RU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правилами использования каталога товаров, работ, услуг для обеспечения государственных и муниципальных </a:t>
            </a:r>
            <a:r>
              <a:rPr lang="ru-RU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нужд (п.5 ч.1 ст.42 Закона о контрактной системе, ПП РФ № 145)</a:t>
            </a:r>
          </a:p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Заказчик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проводит закупку на выполнение работ по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текущему ремонту здания с поставляемыми товарами, необходимыми для выполнения работ.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При этом, не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указывает </a:t>
            </a:r>
            <a:r>
              <a:rPr lang="ru-RU" dirty="0">
                <a:latin typeface="Trebuchet MS" panose="020B0603020202020204" pitchFamily="34" charset="0"/>
                <a:ea typeface="Times New Roman"/>
              </a:rPr>
              <a:t>в извещении 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коды КТРУ / ОКПД2 для поставляемых в рамках закупки товаров.</a:t>
            </a:r>
            <a:endParaRPr lang="ru-RU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Ответственность по КоАП РФ предусмотрена ч.1.4 ст.7.30 (должностное лицо – 15 000 руб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.)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just"/>
            <a:endParaRPr lang="ru-RU" dirty="0">
              <a:latin typeface="Trebuchet MS" panose="020B0603020202020204" pitchFamily="34" charset="0"/>
              <a:cs typeface="Times New Roman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  <a:ea typeface="Times New Roman"/>
              </a:rPr>
              <a:t>Выявлено 31 нарушение пункта 5 части 1 статьи 42 Закона о контрактной системе в действиях заказчиков при рассмотрении жалоб за отсутствие указания в извещении об осуществлении закупки кодов КТРУ / ОКПД2 для поставляемых товаров при выполнении работ, оказании услуг</a:t>
            </a:r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.</a:t>
            </a:r>
            <a:endParaRPr lang="ru-RU" dirty="0">
              <a:latin typeface="Trebuchet MS" panose="020B0603020202020204" pitchFamily="34" charset="0"/>
              <a:ea typeface="Times New Roman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  <a:ea typeface="Times New Roman"/>
              </a:rPr>
              <a:t>В соответствии с пунктом 7 Правил использования КТРУ в случае осуществления закупки товара, работы, услуги, в отношении которых в каталоге отсутствуют соответствующие позиции, заказчик осуществляет описание товара, работы, услуги в соответствии с требованиями статьи 33 Закона о контрактной системе.</a:t>
            </a:r>
          </a:p>
          <a:p>
            <a:pPr algn="just"/>
            <a:endParaRPr lang="ru-RU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04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53889" y="180211"/>
            <a:ext cx="9778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электроэнергетики</a:t>
            </a:r>
            <a:endParaRPr 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3889" y="842816"/>
            <a:ext cx="965413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rebuchet MS" panose="020B0603020202020204" pitchFamily="34" charset="0"/>
              </a:rPr>
              <a:t>10.03.2022 вступили в силу ограничения, установленные постановлением Правительства Российской Федерации от 10.03.2022 № 336 «Об особенностях организации и осуществления государственного контроля (надзора), муниципального контроля». </a:t>
            </a: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Не подпадают под действие Постановления № 336 случаи возбуждения дел об административных правонарушениях, </a:t>
            </a:r>
            <a:r>
              <a:rPr lang="ru-RU" b="1" dirty="0">
                <a:latin typeface="Trebuchet MS" panose="020B0603020202020204" pitchFamily="34" charset="0"/>
              </a:rPr>
              <a:t>ответственность за которые предусмотрена статьей 9.21 КоАП РФ</a:t>
            </a:r>
            <a:r>
              <a:rPr lang="ru-RU" b="1" dirty="0" smtClean="0">
                <a:latin typeface="Trebuchet MS" panose="020B0603020202020204" pitchFamily="34" charset="0"/>
              </a:rPr>
              <a:t>.</a:t>
            </a:r>
          </a:p>
          <a:p>
            <a:pPr algn="just"/>
            <a:endParaRPr lang="ru-RU" b="1" dirty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latin typeface="Trebuchet MS" panose="020B0603020202020204" pitchFamily="34" charset="0"/>
              </a:rPr>
              <a:t>Основные нарушения по статье 9.21 КоАП РФ</a:t>
            </a:r>
            <a:r>
              <a:rPr lang="ru-RU" dirty="0" smtClean="0">
                <a:latin typeface="Trebuchet MS" panose="020B0603020202020204" pitchFamily="34" charset="0"/>
              </a:rPr>
              <a:t>:</a:t>
            </a:r>
          </a:p>
          <a:p>
            <a:r>
              <a:rPr lang="ru-RU" dirty="0">
                <a:latin typeface="Trebuchet MS" panose="020B0603020202020204" pitchFamily="34" charset="0"/>
              </a:rPr>
              <a:t>1. Уклонение от заключения договора/нарушение срока направления проекта договора о технологическом присоединении;</a:t>
            </a:r>
          </a:p>
          <a:p>
            <a:r>
              <a:rPr lang="ru-RU" dirty="0">
                <a:latin typeface="Trebuchet MS" panose="020B0603020202020204" pitchFamily="34" charset="0"/>
              </a:rPr>
              <a:t>2. Нарушение срока исполнения договора о технологическом присоединении. </a:t>
            </a:r>
            <a:endParaRPr lang="ru-RU" dirty="0" smtClean="0">
              <a:latin typeface="Trebuchet MS" panose="020B0603020202020204" pitchFamily="34" charset="0"/>
            </a:endParaRPr>
          </a:p>
          <a:p>
            <a:endParaRPr lang="ru-RU" dirty="0">
              <a:latin typeface="Trebuchet MS" panose="020B0603020202020204" pitchFamily="34" charset="0"/>
            </a:endParaRPr>
          </a:p>
          <a:p>
            <a:pPr algn="just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Штраф - для должностных лиц от 10.000 до 40.000 рублей; для юридических лиц - от 100.000 до 500.000 рублей.</a:t>
            </a:r>
          </a:p>
          <a:p>
            <a:pPr algn="just"/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Повторное совершение административного правонарушения – для должностных лиц от 40.000 до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50.000 </a:t>
            </a:r>
            <a:r>
              <a:rPr lang="ru-RU" dirty="0">
                <a:solidFill>
                  <a:srgbClr val="FF0000"/>
                </a:solidFill>
                <a:latin typeface="Trebuchet MS" panose="020B0603020202020204" pitchFamily="34" charset="0"/>
              </a:rPr>
              <a:t>рублей либо дисквалификацию на срок до трех </a:t>
            </a:r>
            <a:r>
              <a:rPr lang="ru-RU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лет; для юридических лиц – от 600.000 до 1.000.000 рублей.</a:t>
            </a:r>
            <a:endParaRPr lang="ru-RU" dirty="0">
              <a:solidFill>
                <a:srgbClr val="FF0000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6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327803" y="176327"/>
            <a:ext cx="9633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электроэнергетики</a:t>
            </a:r>
            <a:endParaRPr lang="ru-RU" sz="2400" b="1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03" y="702259"/>
            <a:ext cx="94142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rebuchet MS" panose="020B0603020202020204" pitchFamily="34" charset="0"/>
                <a:cs typeface="Times New Roman" pitchFamily="18" charset="0"/>
              </a:rPr>
              <a:t>Основные </a:t>
            </a:r>
            <a:r>
              <a:rPr lang="ru-RU" sz="1600" dirty="0" smtClean="0">
                <a:latin typeface="Trebuchet MS" panose="020B0603020202020204" pitchFamily="34" charset="0"/>
                <a:cs typeface="Times New Roman" pitchFamily="18" charset="0"/>
              </a:rPr>
              <a:t>изменения законодательства:</a:t>
            </a:r>
          </a:p>
          <a:p>
            <a:r>
              <a:rPr lang="ru-RU" sz="1600" dirty="0" smtClean="0">
                <a:latin typeface="Trebuchet MS" panose="020B0603020202020204" pitchFamily="34" charset="0"/>
                <a:cs typeface="Times New Roman" pitchFamily="18" charset="0"/>
              </a:rPr>
              <a:t> </a:t>
            </a:r>
          </a:p>
          <a:p>
            <a:r>
              <a:rPr lang="ru-RU" sz="1600" dirty="0" smtClean="0">
                <a:latin typeface="Trebuchet MS" panose="020B0603020202020204" pitchFamily="34" charset="0"/>
                <a:cs typeface="Times New Roman" pitchFamily="18" charset="0"/>
              </a:rPr>
              <a:t>Отмена </a:t>
            </a:r>
            <a:r>
              <a:rPr lang="ru-RU" sz="1600" dirty="0">
                <a:latin typeface="Trebuchet MS" panose="020B0603020202020204" pitchFamily="34" charset="0"/>
                <a:cs typeface="Times New Roman" pitchFamily="18" charset="0"/>
              </a:rPr>
              <a:t>льготного технологического присоединения с 01 июля 2022 </a:t>
            </a:r>
            <a:r>
              <a:rPr lang="ru-RU" sz="1600" dirty="0" smtClean="0">
                <a:latin typeface="Trebuchet MS" panose="020B0603020202020204" pitchFamily="34" charset="0"/>
                <a:cs typeface="Times New Roman" pitchFamily="18" charset="0"/>
              </a:rPr>
              <a:t>года.</a:t>
            </a:r>
          </a:p>
          <a:p>
            <a:pPr algn="just"/>
            <a:r>
              <a:rPr lang="ru-RU" sz="1600" dirty="0">
                <a:latin typeface="Trebuchet MS" panose="020B0603020202020204" pitchFamily="34" charset="0"/>
              </a:rPr>
              <a:t>Стоимость мероприятий по технологическому присоединению, рассчитанная с применением льготной ставки за 1 кВт запрашиваемой максимальной мощности, которая утверждается в отношении всей совокупности таких мероприятий уполномоченным органом исполнительной власти субъекта Российской Федерации в области государственного регулирования тарифов для соответствующих случаев технологического присоединения в размере не более 10000 рублей за кВт (превышение указанного значения допускается по согласованию с федеральным органом исполнительной власти в области государственного регулирования тарифов) и не менее 3000 рублей за кВт - с 1 июля 2022 г., 4000 рублей за кВт - с 1 июля 2023 г. и 5000 рублей за кВт - с 1 июля 2024 г.</a:t>
            </a:r>
          </a:p>
          <a:p>
            <a:pPr algn="just"/>
            <a:endParaRPr lang="ru-RU" sz="1600" dirty="0">
              <a:latin typeface="Trebuchet MS" panose="020B0603020202020204" pitchFamily="34" charset="0"/>
            </a:endParaRPr>
          </a:p>
          <a:p>
            <a:pPr algn="just"/>
            <a:r>
              <a:rPr lang="ru-RU" sz="1600" dirty="0">
                <a:latin typeface="Trebuchet MS" panose="020B0603020202020204" pitchFamily="34" charset="0"/>
              </a:rPr>
              <a:t>При осуществлении присоединения </a:t>
            </a:r>
            <a:r>
              <a:rPr lang="ru-RU" sz="1600" dirty="0" err="1">
                <a:latin typeface="Trebuchet MS" panose="020B0603020202020204" pitchFamily="34" charset="0"/>
              </a:rPr>
              <a:t>энергопринимающих</a:t>
            </a:r>
            <a:r>
              <a:rPr lang="ru-RU" sz="1600" dirty="0">
                <a:latin typeface="Trebuchet MS" panose="020B0603020202020204" pitchFamily="34" charset="0"/>
              </a:rPr>
              <a:t> устройств максимальной мощностью не более 150 кВт, в том числе одновременного присоединения </a:t>
            </a:r>
            <a:r>
              <a:rPr lang="ru-RU" sz="1600" dirty="0" err="1">
                <a:latin typeface="Trebuchet MS" panose="020B0603020202020204" pitchFamily="34" charset="0"/>
              </a:rPr>
              <a:t>энергопринимающих</a:t>
            </a:r>
            <a:r>
              <a:rPr lang="ru-RU" sz="1600" dirty="0">
                <a:latin typeface="Trebuchet MS" panose="020B0603020202020204" pitchFamily="34" charset="0"/>
              </a:rPr>
              <a:t> устройств максимальной мощностью не более 150 кВт и объекта </a:t>
            </a:r>
            <a:r>
              <a:rPr lang="ru-RU" sz="1600" dirty="0" err="1">
                <a:latin typeface="Trebuchet MS" panose="020B0603020202020204" pitchFamily="34" charset="0"/>
              </a:rPr>
              <a:t>микрогенерации</a:t>
            </a:r>
            <a:r>
              <a:rPr lang="ru-RU" sz="1600" dirty="0">
                <a:latin typeface="Trebuchet MS" panose="020B0603020202020204" pitchFamily="34" charset="0"/>
              </a:rPr>
              <a:t>, в случае подачи заявки с 1 июля 2022 г. по 31 декабря 2022 г. в плату за технологическое присоединение включается инвестиционная составляющая на покрытие расходов на строительство объектов электросетевого хозяйства - от существующих объектов электросетевого хозяйства до присоединяемых </a:t>
            </a:r>
            <a:r>
              <a:rPr lang="ru-RU" sz="1600" dirty="0" err="1">
                <a:latin typeface="Trebuchet MS" panose="020B0603020202020204" pitchFamily="34" charset="0"/>
              </a:rPr>
              <a:t>энергопринимающих</a:t>
            </a:r>
            <a:r>
              <a:rPr lang="ru-RU" sz="1600" dirty="0">
                <a:latin typeface="Trebuchet MS" panose="020B0603020202020204" pitchFamily="34" charset="0"/>
              </a:rPr>
              <a:t> устройств и объектов электроэнергетики в размере не более 50 процентов величины указанной инвестиционной составляющей</a:t>
            </a:r>
            <a:r>
              <a:rPr lang="ru-RU" sz="16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07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397" y="145341"/>
            <a:ext cx="99031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</a:t>
            </a:r>
            <a:r>
              <a:rPr lang="ru-RU" sz="2400" b="1" dirty="0">
                <a:latin typeface="Trebuchet MS" panose="020B0603020202020204" pitchFamily="34" charset="0"/>
              </a:rPr>
              <a:t>сфере </a:t>
            </a:r>
            <a:r>
              <a:rPr lang="ru-RU" sz="2400" b="1" dirty="0" smtClean="0">
                <a:latin typeface="Trebuchet MS" panose="020B0603020202020204" pitchFamily="34" charset="0"/>
              </a:rPr>
              <a:t>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18.07.2011 N 223-ФЗ </a:t>
            </a:r>
            <a:endParaRPr lang="ru-RU" sz="2400" b="1" dirty="0" smtClean="0">
              <a:latin typeface="Trebuchet MS" panose="020B0603020202020204" pitchFamily="34" charset="0"/>
            </a:endParaRPr>
          </a:p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"</a:t>
            </a:r>
            <a:r>
              <a:rPr lang="ru-RU" sz="2400" b="1" dirty="0">
                <a:latin typeface="Trebuchet MS" panose="020B0603020202020204" pitchFamily="34" charset="0"/>
              </a:rPr>
              <a:t>О закупках товаров, работ, услуг отдельными видами юридических лиц"</a:t>
            </a: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225415" y="1599098"/>
            <a:ext cx="9711088" cy="399081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Основные нарушения: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1. Неправомерное установление порядка оценки заявок: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1.1.) установление дополнительных критериев, не предусмотренных постановлением Правительства № 2604;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1.2.) требование предоставления избыточных документов, подтверждающих опыт участника закупки.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2. Проведение закупки с применением положений Федерального закона от 18.07.2011 № 223-ФЗ «О закупках товаров, работ, услуг отдельными видами юридических лиц».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rebuchet MS" panose="020B0603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Актуальные </a:t>
            </a:r>
            <a:r>
              <a:rPr lang="ru-RU" sz="1800" dirty="0">
                <a:latin typeface="Trebuchet MS" panose="020B0603020202020204" pitchFamily="34" charset="0"/>
              </a:rPr>
              <a:t>изменения законодательства: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rebuchet MS" panose="020B0603020202020204" pitchFamily="34" charset="0"/>
              </a:rPr>
              <a:t>Письмо </a:t>
            </a:r>
            <a:r>
              <a:rPr lang="ru-RU" sz="1800" dirty="0">
                <a:latin typeface="Trebuchet MS" panose="020B0603020202020204" pitchFamily="34" charset="0"/>
              </a:rPr>
              <a:t>Минфина России № 24-04-06/3691, ФАС России № РП/4072/18 от </a:t>
            </a:r>
            <a:r>
              <a:rPr lang="ru-RU" sz="1800" dirty="0" smtClean="0">
                <a:latin typeface="Trebuchet MS" panose="020B0603020202020204" pitchFamily="34" charset="0"/>
              </a:rPr>
              <a:t>24.01.2018; Постановление </a:t>
            </a:r>
            <a:r>
              <a:rPr lang="ru-RU" sz="1800" dirty="0">
                <a:latin typeface="Trebuchet MS" panose="020B0603020202020204" pitchFamily="34" charset="0"/>
              </a:rPr>
              <a:t>Правительства РФ от 31.12.2021 № </a:t>
            </a:r>
            <a:r>
              <a:rPr lang="ru-RU" sz="1800" dirty="0" smtClean="0">
                <a:latin typeface="Trebuchet MS" panose="020B0603020202020204" pitchFamily="34" charset="0"/>
              </a:rPr>
              <a:t>2604</a:t>
            </a:r>
            <a:endParaRPr lang="ru-RU" sz="2000" dirty="0">
              <a:latin typeface="Trebuchet MS" panose="020B0603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20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281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39023" y="208753"/>
            <a:ext cx="9903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13.03.2006 N 38-ФЗ </a:t>
            </a:r>
            <a:r>
              <a:rPr lang="ru-RU" sz="2400" b="1" dirty="0" smtClean="0">
                <a:latin typeface="Trebuchet MS" panose="020B0603020202020204" pitchFamily="34" charset="0"/>
              </a:rPr>
              <a:t>"О </a:t>
            </a:r>
            <a:r>
              <a:rPr lang="ru-RU" sz="2400" b="1" dirty="0">
                <a:latin typeface="Trebuchet MS" panose="020B0603020202020204" pitchFamily="34" charset="0"/>
              </a:rPr>
              <a:t>рекламе"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/>
          </p:nvPr>
        </p:nvGraphicFramePr>
        <p:xfrm>
          <a:off x="786479" y="1186384"/>
          <a:ext cx="8314389" cy="4757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8746" y="1302391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rebuchet MS" panose="020B0603020202020204" pitchFamily="34" charset="0"/>
                <a:cs typeface="Times New Roman" pitchFamily="18" charset="0"/>
              </a:rPr>
              <a:t>Нарушения рекламного законодательства</a:t>
            </a:r>
          </a:p>
        </p:txBody>
      </p:sp>
    </p:spTree>
    <p:extLst>
      <p:ext uri="{BB962C8B-B14F-4D97-AF65-F5344CB8AC3E}">
        <p14:creationId xmlns:p14="http://schemas.microsoft.com/office/powerpoint/2010/main" val="196375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609;p42"/>
          <p:cNvSpPr/>
          <p:nvPr/>
        </p:nvSpPr>
        <p:spPr>
          <a:xfrm>
            <a:off x="10128448" y="0"/>
            <a:ext cx="2056248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121900" tIns="121900" rIns="1828800" bIns="121900" anchor="t" anchorCtr="0">
            <a:noAutofit/>
          </a:bodyPr>
          <a:lstStyle/>
          <a:p>
            <a:endParaRPr sz="2400" dirty="0">
              <a:solidFill>
                <a:prstClr val="black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293562"/>
            <a:ext cx="4655840" cy="303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11110" y="260649"/>
            <a:ext cx="1164332" cy="58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129397" y="214715"/>
            <a:ext cx="9903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rebuchet MS" panose="020B0603020202020204" pitchFamily="34" charset="0"/>
              </a:rPr>
              <a:t>В сфере Федерального закона </a:t>
            </a:r>
            <a:r>
              <a:rPr lang="ru-RU" sz="2400" b="1" dirty="0">
                <a:latin typeface="Trebuchet MS" panose="020B0603020202020204" pitchFamily="34" charset="0"/>
              </a:rPr>
              <a:t>от 13.03.2006 N 38-ФЗ </a:t>
            </a:r>
            <a:r>
              <a:rPr lang="ru-RU" sz="2400" b="1" dirty="0" smtClean="0">
                <a:latin typeface="Trebuchet MS" panose="020B0603020202020204" pitchFamily="34" charset="0"/>
              </a:rPr>
              <a:t>"О </a:t>
            </a:r>
            <a:r>
              <a:rPr lang="ru-RU" sz="2400" b="1" dirty="0">
                <a:latin typeface="Trebuchet MS" panose="020B0603020202020204" pitchFamily="34" charset="0"/>
              </a:rPr>
              <a:t>рекламе"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7390" y="1058473"/>
            <a:ext cx="94718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rebuchet MS" panose="020B0603020202020204" pitchFamily="34" charset="0"/>
                <a:ea typeface="Times New Roman"/>
              </a:rPr>
              <a:t>1. 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Распространение рекламы по сетям электросвязи (звонки, СМС, </a:t>
            </a:r>
            <a:r>
              <a:rPr lang="en-US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e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-</a:t>
            </a:r>
            <a:r>
              <a:rPr lang="en-US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mail 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рассылка, рассылка в мессенджеры) без предварительного согласия абонента (ст. 18 ФЗ «О рекламе»)</a:t>
            </a:r>
          </a:p>
          <a:p>
            <a:pPr algn="just"/>
            <a:r>
              <a:rPr lang="ru-RU" sz="1600" dirty="0" smtClean="0">
                <a:latin typeface="Trebuchet MS" panose="020B0603020202020204" pitchFamily="34" charset="0"/>
                <a:ea typeface="Times New Roman"/>
              </a:rPr>
              <a:t>На </a:t>
            </a:r>
            <a:r>
              <a:rPr lang="ru-RU" sz="1600" dirty="0">
                <a:latin typeface="Trebuchet MS" panose="020B0603020202020204" pitchFamily="34" charset="0"/>
                <a:ea typeface="Times New Roman"/>
              </a:rPr>
              <a:t>мобильный номер заявителя поступило рекламное СМС-сообщение, согласия на получение которого заявитель не давал. </a:t>
            </a:r>
            <a:endParaRPr lang="ru-RU" sz="1600" dirty="0" smtClean="0">
              <a:latin typeface="Trebuchet MS" panose="020B0603020202020204" pitchFamily="34" charset="0"/>
              <a:ea typeface="Times New Roman"/>
            </a:endParaRPr>
          </a:p>
          <a:p>
            <a:pPr algn="just"/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Действия </a:t>
            </a:r>
            <a:r>
              <a:rPr lang="ru-RU" sz="16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рекламораспространителя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 признаны </a:t>
            </a:r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нарушением ст</a:t>
            </a:r>
            <a:r>
              <a:rPr lang="ru-RU" sz="1600" dirty="0">
                <a:solidFill>
                  <a:srgbClr val="000000"/>
                </a:solidFill>
                <a:latin typeface="Trebuchet MS" panose="020B0603020202020204" pitchFamily="34" charset="0"/>
              </a:rPr>
              <a:t>. 18 </a:t>
            </a:r>
            <a:r>
              <a:rPr lang="ru-RU" sz="16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Закона о рекламе. </a:t>
            </a:r>
          </a:p>
          <a:p>
            <a:pPr algn="just"/>
            <a:endParaRPr lang="ru-RU" sz="16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just"/>
            <a:r>
              <a:rPr lang="ru-RU" sz="1600" dirty="0" smtClean="0">
                <a:latin typeface="Trebuchet MS" panose="020B0603020202020204" pitchFamily="34" charset="0"/>
              </a:rPr>
              <a:t>2. </a:t>
            </a:r>
            <a:r>
              <a:rPr lang="ru-RU" sz="1600" b="1" dirty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Нарушение правил рекламирования финансовых услуг и финансовой деятельности (ст. 28 ФЗ «О рекламе</a:t>
            </a:r>
            <a:r>
              <a:rPr lang="ru-RU" sz="1600" b="1" dirty="0" smtClean="0">
                <a:solidFill>
                  <a:srgbClr val="000000"/>
                </a:solidFill>
                <a:latin typeface="Trebuchet MS" panose="020B0603020202020204" pitchFamily="34" charset="0"/>
                <a:cs typeface="Times New Roman"/>
              </a:rPr>
              <a:t>») </a:t>
            </a:r>
          </a:p>
          <a:p>
            <a:pPr algn="just"/>
            <a:r>
              <a:rPr lang="ru-RU" sz="1600" dirty="0" err="1" smtClean="0">
                <a:latin typeface="Trebuchet MS" panose="020B0603020202020204" pitchFamily="34" charset="0"/>
                <a:cs typeface="Times New Roman"/>
              </a:rPr>
              <a:t>Микрокредитная</a:t>
            </a:r>
            <a:r>
              <a:rPr lang="ru-RU" sz="1600" dirty="0" smtClean="0">
                <a:latin typeface="Trebuchet MS" panose="020B0603020202020204" pitchFamily="34" charset="0"/>
                <a:cs typeface="Times New Roman"/>
              </a:rPr>
              <a:t> </a:t>
            </a:r>
            <a:r>
              <a:rPr lang="ru-RU" sz="1600" dirty="0">
                <a:latin typeface="Trebuchet MS" panose="020B0603020202020204" pitchFamily="34" charset="0"/>
                <a:cs typeface="Times New Roman"/>
              </a:rPr>
              <a:t>организация разместила рекламу о предоставлении займа. При этом в рекламе была указана только его сумма и беспроцентный период. Остальные условия, влияющие на размер займа, такие как процентная ставка, действующая по окончании беспроцентного периода и срок кредитования, размещены на сайте, ссылка на который размещена внизу объявления мелким шрифтом. Действия рекламодателя признаны нарушением ст. 28 ФЗ «О рекламе</a:t>
            </a:r>
            <a:r>
              <a:rPr lang="ru-RU" sz="1600" dirty="0" smtClean="0">
                <a:latin typeface="Trebuchet MS" panose="020B0603020202020204" pitchFamily="34" charset="0"/>
                <a:cs typeface="Times New Roman"/>
              </a:rPr>
              <a:t>». </a:t>
            </a:r>
          </a:p>
          <a:p>
            <a:pPr algn="just"/>
            <a:r>
              <a:rPr lang="ru-RU" sz="1600" dirty="0" smtClean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Ответственность за нарушение вышеизложенных норм предусмотрена ч. 1 статьи 14.3 Кодекса Российской Федерации об административных правонарушениях и влечет </a:t>
            </a:r>
            <a:r>
              <a:rPr lang="ru-RU" sz="160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наложение административного штрафа на граждан в размере от </a:t>
            </a:r>
            <a:r>
              <a:rPr lang="ru-RU" sz="16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двух тысяч до двух тысяч пятисот рублей</a:t>
            </a:r>
            <a:r>
              <a:rPr lang="ru-RU" sz="160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; на должностных лиц - </a:t>
            </a:r>
            <a:r>
              <a:rPr lang="ru-RU" sz="16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от четырех тысяч до двадцати тысяч рублей</a:t>
            </a:r>
            <a:r>
              <a:rPr lang="ru-RU" sz="160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; на юридических лиц - </a:t>
            </a:r>
            <a:r>
              <a:rPr lang="ru-RU" sz="1600" b="1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от ста тысяч до пятисот тысяч рублей</a:t>
            </a:r>
            <a:r>
              <a:rPr lang="ru-RU" sz="1600" dirty="0">
                <a:solidFill>
                  <a:srgbClr val="FF0000"/>
                </a:solidFill>
                <a:latin typeface="Trebuchet MS" panose="020B0603020202020204" pitchFamily="34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2790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1887</Words>
  <Application>Microsoft Office PowerPoint</Application>
  <PresentationFormat>Широкоэкранный</PresentationFormat>
  <Paragraphs>93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Bahnschrift Light Condensed</vt:lpstr>
      <vt:lpstr>Barlow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2022-07-19T08:55:22Z</dcterms:created>
  <dcterms:modified xsi:type="dcterms:W3CDTF">2022-07-21T13:24:42Z</dcterms:modified>
</cp:coreProperties>
</file>