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08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7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7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08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7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3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2A07-55B4-4899-B164-549A350B5316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9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torgi.gov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solidFill>
            <a:srgbClr val="067082"/>
          </a:solidFill>
          <a:ln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37839" y="29382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Обзор контрольных мероприятий </a:t>
            </a:r>
          </a:p>
          <a:p>
            <a:pPr algn="ctr"/>
            <a:r>
              <a:rPr lang="ru-RU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за </a:t>
            </a:r>
            <a:r>
              <a:rPr lang="en-US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2</a:t>
            </a:r>
            <a:r>
              <a:rPr lang="ru-RU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полугодие 2022 года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35" y="-763990"/>
            <a:ext cx="6240693" cy="35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5147" y="11819"/>
            <a:ext cx="972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rebuchet MS" pitchFamily="34" charset="0"/>
              </a:rPr>
              <a:t>В сфере контроля органов власти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379562" y="692354"/>
            <a:ext cx="9445925" cy="53823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rebuchet MS" panose="020B0603020202020204" pitchFamily="34" charset="0"/>
              </a:rPr>
              <a:t>При этом, </a:t>
            </a:r>
            <a:r>
              <a:rPr lang="ru-RU" sz="1600" b="1" dirty="0">
                <a:latin typeface="Trebuchet MS" panose="020B0603020202020204" pitchFamily="34" charset="0"/>
              </a:rPr>
              <a:t>договор аренды</a:t>
            </a:r>
            <a:r>
              <a:rPr lang="ru-RU" sz="1600" dirty="0">
                <a:latin typeface="Trebuchet MS" panose="020B0603020202020204" pitchFamily="34" charset="0"/>
              </a:rPr>
              <a:t>, заключенный с нарушением требований части 3 статьи 28.1 Закона о теплоснабжении и части 3 статьи 41.1 Закона о водоснабжении, в том числе путем предоставления муниципальной преференции, </a:t>
            </a:r>
            <a:r>
              <a:rPr lang="ru-RU" sz="1600" b="1" dirty="0">
                <a:latin typeface="Trebuchet MS" panose="020B0603020202020204" pitchFamily="34" charset="0"/>
              </a:rPr>
              <a:t>является ничтожным </a:t>
            </a:r>
            <a:r>
              <a:rPr lang="ru-RU" sz="1600" dirty="0">
                <a:latin typeface="Trebuchet MS" panose="020B0603020202020204" pitchFamily="34" charset="0"/>
              </a:rPr>
              <a:t>и считается недействительным с момента его заключения.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rebuchet MS" panose="020B0603020202020204" pitchFamily="34" charset="0"/>
              </a:rPr>
              <a:t>В настоящее время </a:t>
            </a:r>
            <a:r>
              <a:rPr lang="ru-RU" sz="1600" b="1" dirty="0">
                <a:latin typeface="Trebuchet MS" panose="020B0603020202020204" pitchFamily="34" charset="0"/>
              </a:rPr>
              <a:t>законодательство</a:t>
            </a:r>
            <a:r>
              <a:rPr lang="ru-RU" sz="1600" dirty="0">
                <a:latin typeface="Trebuchet MS" panose="020B0603020202020204" pitchFamily="34" charset="0"/>
              </a:rPr>
              <a:t> Российской Федерации </a:t>
            </a:r>
            <a:r>
              <a:rPr lang="ru-RU" sz="1600" b="1" dirty="0">
                <a:latin typeface="Trebuchet MS" panose="020B0603020202020204" pitchFamily="34" charset="0"/>
              </a:rPr>
              <a:t>не предусматривает возможности передавать объекты теплоснабжения, централизованных систем горячего водоснабжения, холодного водоснабжения и (или) водоотведения путем предоставления преференции</a:t>
            </a:r>
            <a:r>
              <a:rPr lang="ru-RU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>
                <a:latin typeface="Trebuchet MS" panose="020B0603020202020204" pitchFamily="34" charset="0"/>
              </a:rPr>
              <a:t>Изложенная позиция также отражена в Письме ФАС России от 14.06.2016 № АД/40064/16 «О передаче прав владения и (или) пользования объектов теплоснабжения, систем горячего или холодного водоснабжения и (или) водоотведения, находящихся в государственной или муниципальной собственности»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b="1" dirty="0">
                <a:latin typeface="Trebuchet MS" panose="020B0603020202020204" pitchFamily="34" charset="0"/>
              </a:rPr>
              <a:t>Передача объектов </a:t>
            </a:r>
            <a:r>
              <a:rPr lang="ru-RU" sz="1600" dirty="0">
                <a:latin typeface="Trebuchet MS" panose="020B0603020202020204" pitchFamily="34" charset="0"/>
              </a:rPr>
              <a:t>хозяйствующему субъекту </a:t>
            </a:r>
            <a:r>
              <a:rPr lang="ru-RU" sz="1600" b="1" dirty="0">
                <a:latin typeface="Trebuchet MS" panose="020B0603020202020204" pitchFamily="34" charset="0"/>
              </a:rPr>
              <a:t>по договору аренды</a:t>
            </a:r>
            <a:r>
              <a:rPr lang="ru-RU" sz="1600" dirty="0">
                <a:latin typeface="Trebuchet MS" panose="020B0603020202020204" pitchFamily="34" charset="0"/>
              </a:rPr>
              <a:t>, в том числе, путем заключения дополнительного соглашения к ранее заключенному договору на основании предоставленной муниципальной преференции, </a:t>
            </a:r>
            <a:r>
              <a:rPr lang="ru-RU" sz="1600" b="1" dirty="0">
                <a:latin typeface="Trebuchet MS" panose="020B0603020202020204" pitchFamily="34" charset="0"/>
              </a:rPr>
              <a:t>может быть квалифицирована как нарушение части 1 статьи 17.1 </a:t>
            </a:r>
            <a:r>
              <a:rPr lang="ru-RU" sz="1600" dirty="0">
                <a:latin typeface="Trebuchet MS" panose="020B0603020202020204" pitchFamily="34" charset="0"/>
              </a:rPr>
              <a:t>Федерального закона от 26.07.2006 № 135-ФЗ «О защите конкуренции».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</a:t>
            </a:r>
            <a:r>
              <a:rPr lang="ru-RU" sz="1600" dirty="0">
                <a:solidFill>
                  <a:srgbClr val="FF0000"/>
                </a:solidFill>
                <a:latin typeface="Trebuchet MS" panose="020B0603020202020204" pitchFamily="34" charset="0"/>
              </a:rPr>
              <a:t>по КоАП РФ предусмотрена частью 1 статьи </a:t>
            </a:r>
            <a:r>
              <a:rPr lang="ru-RU" sz="16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14.9</a:t>
            </a:r>
            <a:endParaRPr lang="ru-RU" sz="16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8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5147" y="11819"/>
            <a:ext cx="972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rebuchet MS" pitchFamily="34" charset="0"/>
              </a:rPr>
              <a:t>В сфере </a:t>
            </a:r>
            <a:r>
              <a:rPr lang="ru-RU" sz="2400" u="sng" dirty="0" smtClean="0">
                <a:latin typeface="Trebuchet MS" pitchFamily="34" charset="0"/>
              </a:rPr>
              <a:t>антимонопольного контроля</a:t>
            </a:r>
            <a:endParaRPr lang="ru-RU" sz="2400" u="sng" dirty="0">
              <a:latin typeface="Trebuchet MS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65147" y="692354"/>
            <a:ext cx="9445925" cy="56012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1500" dirty="0">
                <a:latin typeface="Trebuchet MS" panose="020B0603020202020204" pitchFamily="34" charset="0"/>
              </a:rPr>
              <a:t>В силу части 3 статьи 17 Федерального закона от 26.07.2006 № </a:t>
            </a:r>
            <a:r>
              <a:rPr lang="ru-RU" sz="1500" dirty="0" smtClean="0">
                <a:latin typeface="Trebuchet MS" panose="020B0603020202020204" pitchFamily="34" charset="0"/>
              </a:rPr>
              <a:t>135-ФЗ «</a:t>
            </a:r>
            <a:r>
              <a:rPr lang="ru-RU" sz="1500" dirty="0">
                <a:latin typeface="Trebuchet MS" panose="020B0603020202020204" pitchFamily="34" charset="0"/>
              </a:rPr>
              <a:t>О защите конкуренции» </a:t>
            </a:r>
            <a:r>
              <a:rPr lang="ru-RU" sz="1500" dirty="0" smtClean="0">
                <a:latin typeface="Trebuchet MS" panose="020B0603020202020204" pitchFamily="34" charset="0"/>
              </a:rPr>
              <a:t>при </a:t>
            </a:r>
            <a:r>
              <a:rPr lang="ru-RU" sz="1500" dirty="0">
                <a:latin typeface="Trebuchet MS" panose="020B0603020202020204" pitchFamily="34" charset="0"/>
              </a:rPr>
              <a:t>проведении торгов, запроса котировок, запроса предложений в случае закупок товаров, работ, услуг для обеспечения государственных и муниципальных нужд </a:t>
            </a:r>
            <a:r>
              <a:rPr lang="ru-RU" sz="1500" b="1" dirty="0">
                <a:latin typeface="Trebuchet MS" panose="020B0603020202020204" pitchFamily="34" charset="0"/>
              </a:rPr>
              <a:t>запрещается ограничение конкуренции </a:t>
            </a:r>
            <a:r>
              <a:rPr lang="ru-RU" sz="1500" dirty="0">
                <a:latin typeface="Trebuchet MS" panose="020B0603020202020204" pitchFamily="34" charset="0"/>
              </a:rPr>
              <a:t>между участниками торгов, участниками запроса котировок, участниками запроса предложений </a:t>
            </a:r>
            <a:r>
              <a:rPr lang="ru-RU" sz="1500" b="1" dirty="0">
                <a:latin typeface="Trebuchet MS" panose="020B0603020202020204" pitchFamily="34" charset="0"/>
              </a:rPr>
              <a:t>путем включения в состав лотов товаров, работ, услуг, технологически и функционально не связанных </a:t>
            </a:r>
            <a:r>
              <a:rPr lang="ru-RU" sz="1500" dirty="0">
                <a:latin typeface="Trebuchet MS" panose="020B0603020202020204" pitchFamily="34" charset="0"/>
              </a:rPr>
              <a:t>с товарами, работами, услугами, поставки, выполнение, оказание которых являются предметом торгов, запроса котировок, запроса предложений</a:t>
            </a:r>
            <a:r>
              <a:rPr lang="ru-RU" sz="15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500" dirty="0" smtClean="0">
                <a:latin typeface="Trebuchet MS" panose="020B0603020202020204" pitchFamily="34" charset="0"/>
              </a:rPr>
              <a:t>Например, запрещено включать в состав лота работы по выполнению капитального ремонта и товары для оборудования помещения; услуги по медицинскому осмотру и психиатрическому освидетельствованию.</a:t>
            </a:r>
            <a:endParaRPr lang="ru-RU" sz="1500" dirty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500" dirty="0" smtClean="0">
                <a:latin typeface="Trebuchet MS" panose="020B0603020202020204" pitchFamily="34" charset="0"/>
              </a:rPr>
              <a:t>В </a:t>
            </a:r>
            <a:r>
              <a:rPr lang="ru-RU" sz="1500" dirty="0">
                <a:latin typeface="Trebuchet MS" panose="020B0603020202020204" pitchFamily="34" charset="0"/>
              </a:rPr>
              <a:t>связи с </a:t>
            </a:r>
            <a:r>
              <a:rPr lang="ru-RU" sz="1500" dirty="0" smtClean="0">
                <a:latin typeface="Trebuchet MS" panose="020B0603020202020204" pitchFamily="34" charset="0"/>
              </a:rPr>
              <a:t>устанавливаемыми заказчиками </a:t>
            </a:r>
            <a:r>
              <a:rPr lang="ru-RU" sz="1500" dirty="0">
                <a:latin typeface="Trebuchet MS" panose="020B0603020202020204" pitchFamily="34" charset="0"/>
              </a:rPr>
              <a:t>барьерами </a:t>
            </a:r>
            <a:r>
              <a:rPr lang="ru-RU" sz="1500" dirty="0" smtClean="0">
                <a:latin typeface="Trebuchet MS" panose="020B0603020202020204" pitchFamily="34" charset="0"/>
              </a:rPr>
              <a:t>в </a:t>
            </a:r>
            <a:r>
              <a:rPr lang="ru-RU" sz="1500" dirty="0">
                <a:latin typeface="Trebuchet MS" panose="020B0603020202020204" pitchFamily="34" charset="0"/>
              </a:rPr>
              <a:t>виде объединения товаров в один </a:t>
            </a:r>
            <a:r>
              <a:rPr lang="ru-RU" sz="1500" dirty="0" smtClean="0">
                <a:latin typeface="Trebuchet MS" panose="020B0603020202020204" pitchFamily="34" charset="0"/>
              </a:rPr>
              <a:t>лот у </a:t>
            </a:r>
            <a:r>
              <a:rPr lang="ru-RU" sz="1500" dirty="0">
                <a:latin typeface="Trebuchet MS" panose="020B0603020202020204" pitchFamily="34" charset="0"/>
              </a:rPr>
              <a:t>хозяйствующих субъектов, являющихся узкоспециализированными предприятиями и компаниями, производящими (выполняющими, оказывающими) определенные товары, работы, услуги, </a:t>
            </a:r>
            <a:r>
              <a:rPr lang="ru-RU" sz="1500" dirty="0" smtClean="0">
                <a:latin typeface="Trebuchet MS" panose="020B0603020202020204" pitchFamily="34" charset="0"/>
              </a:rPr>
              <a:t>включенные в один лот, отсутствует возможность принять участие в закупке.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500" dirty="0">
                <a:latin typeface="Trebuchet MS" panose="020B0603020202020204" pitchFamily="34" charset="0"/>
              </a:rPr>
              <a:t>При этом </a:t>
            </a:r>
            <a:r>
              <a:rPr lang="ru-RU" sz="1500" dirty="0" smtClean="0">
                <a:latin typeface="Trebuchet MS" panose="020B0603020202020204" pitchFamily="34" charset="0"/>
              </a:rPr>
              <a:t>согласно части </a:t>
            </a:r>
            <a:r>
              <a:rPr lang="ru-RU" sz="1500" dirty="0">
                <a:latin typeface="Trebuchet MS" panose="020B0603020202020204" pitchFamily="34" charset="0"/>
              </a:rPr>
              <a:t>1 статьи 17 Федерального закона от 26.07.2006 № 135-ФЗ «О защите конкуренции» </a:t>
            </a:r>
            <a:r>
              <a:rPr lang="ru-RU" sz="1500" dirty="0" smtClean="0">
                <a:latin typeface="Trebuchet MS" panose="020B0603020202020204" pitchFamily="34" charset="0"/>
              </a:rPr>
              <a:t>при </a:t>
            </a:r>
            <a:r>
              <a:rPr lang="ru-RU" sz="1500" dirty="0">
                <a:latin typeface="Trebuchet MS" panose="020B0603020202020204" pitchFamily="34" charset="0"/>
              </a:rPr>
              <a:t>проведении торгов, запроса котировок цен на товары, запроса предложений запрещаются действия, которые приводят или могут привести к недопущению, ограничению или устранению конкуренции</a:t>
            </a:r>
            <a:r>
              <a:rPr lang="ru-RU" sz="1500" dirty="0" smtClean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500" dirty="0" smtClean="0">
                <a:latin typeface="Trebuchet MS" panose="020B0603020202020204" pitchFamily="34" charset="0"/>
              </a:rPr>
              <a:t>Таким образом, </a:t>
            </a:r>
            <a:r>
              <a:rPr lang="ru-RU" sz="1500" b="1" dirty="0" smtClean="0">
                <a:latin typeface="Trebuchet MS" panose="020B0603020202020204" pitchFamily="34" charset="0"/>
              </a:rPr>
              <a:t>укрупнение лота </a:t>
            </a:r>
            <a:r>
              <a:rPr lang="ru-RU" sz="1500" dirty="0" smtClean="0">
                <a:latin typeface="Trebuchet MS" panose="020B0603020202020204" pitchFamily="34" charset="0"/>
              </a:rPr>
              <a:t>при проведении закупки как </a:t>
            </a:r>
            <a:r>
              <a:rPr lang="ru-RU" sz="1500" dirty="0">
                <a:latin typeface="Trebuchet MS" panose="020B0603020202020204" pitchFamily="34" charset="0"/>
              </a:rPr>
              <a:t>на основании </a:t>
            </a:r>
            <a:r>
              <a:rPr lang="ru-RU" sz="1500" dirty="0" smtClean="0">
                <a:latin typeface="Trebuchet MS" panose="020B0603020202020204" pitchFamily="34" charset="0"/>
              </a:rPr>
              <a:t>Федерального закона </a:t>
            </a:r>
            <a:r>
              <a:rPr lang="ru-RU" sz="1500" dirty="0">
                <a:latin typeface="Trebuchet MS" panose="020B0603020202020204" pitchFamily="34" charset="0"/>
              </a:rPr>
              <a:t>от 05.04.2013 </a:t>
            </a:r>
            <a:r>
              <a:rPr lang="ru-RU" sz="1500" dirty="0" smtClean="0">
                <a:latin typeface="Trebuchet MS" panose="020B0603020202020204" pitchFamily="34" charset="0"/>
              </a:rPr>
              <a:t>№ 44-ФЗ «О </a:t>
            </a:r>
            <a:r>
              <a:rPr lang="ru-RU" sz="1500" dirty="0">
                <a:latin typeface="Trebuchet MS" panose="020B0603020202020204" pitchFamily="34" charset="0"/>
              </a:rPr>
              <a:t>контрактной системе в сфере закупок товаров, работ, услуг для обеспечения государственных и муниципальных </a:t>
            </a:r>
            <a:r>
              <a:rPr lang="ru-RU" sz="1500" dirty="0" smtClean="0">
                <a:latin typeface="Trebuchet MS" panose="020B0603020202020204" pitchFamily="34" charset="0"/>
              </a:rPr>
              <a:t>нужд«, так и </a:t>
            </a:r>
            <a:r>
              <a:rPr lang="ru-RU" sz="1500" dirty="0">
                <a:latin typeface="Trebuchet MS" panose="020B0603020202020204" pitchFamily="34" charset="0"/>
              </a:rPr>
              <a:t>в соответствии с </a:t>
            </a:r>
            <a:r>
              <a:rPr lang="ru-RU" sz="1500" dirty="0" smtClean="0">
                <a:latin typeface="Trebuchet MS" panose="020B0603020202020204" pitchFamily="34" charset="0"/>
              </a:rPr>
              <a:t>Федеральным законом </a:t>
            </a:r>
            <a:r>
              <a:rPr lang="ru-RU" sz="1500" dirty="0">
                <a:latin typeface="Trebuchet MS" panose="020B0603020202020204" pitchFamily="34" charset="0"/>
              </a:rPr>
              <a:t>от 18.07.2011 </a:t>
            </a:r>
            <a:r>
              <a:rPr lang="ru-RU" sz="1500" dirty="0" smtClean="0">
                <a:latin typeface="Trebuchet MS" panose="020B0603020202020204" pitchFamily="34" charset="0"/>
              </a:rPr>
              <a:t>№ 223-ФЗ «О </a:t>
            </a:r>
            <a:r>
              <a:rPr lang="ru-RU" sz="1500" dirty="0">
                <a:latin typeface="Trebuchet MS" panose="020B0603020202020204" pitchFamily="34" charset="0"/>
              </a:rPr>
              <a:t>закупках товаров, работ, услуг отдельными видами юридических </a:t>
            </a:r>
            <a:r>
              <a:rPr lang="ru-RU" sz="1500" dirty="0" smtClean="0">
                <a:latin typeface="Trebuchet MS" panose="020B0603020202020204" pitchFamily="34" charset="0"/>
              </a:rPr>
              <a:t>лиц», </a:t>
            </a:r>
            <a:r>
              <a:rPr lang="ru-RU" sz="1500" b="1" dirty="0" smtClean="0">
                <a:latin typeface="Trebuchet MS" panose="020B0603020202020204" pitchFamily="34" charset="0"/>
              </a:rPr>
              <a:t>не допускается</a:t>
            </a:r>
            <a:r>
              <a:rPr lang="ru-RU" sz="1500" dirty="0" smtClean="0">
                <a:latin typeface="Trebuchet MS" panose="020B0603020202020204" pitchFamily="34" charset="0"/>
              </a:rPr>
              <a:t>.</a:t>
            </a:r>
          </a:p>
          <a:p>
            <a:pPr marL="0" lvl="0" indent="0" algn="ctr">
              <a:lnSpc>
                <a:spcPct val="110000"/>
              </a:lnSpc>
              <a:buNone/>
            </a:pPr>
            <a:r>
              <a:rPr lang="ru-RU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предусмотрена </a:t>
            </a:r>
            <a:r>
              <a:rPr lang="ru-RU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частью 1 статьи </a:t>
            </a:r>
            <a:r>
              <a:rPr lang="ru-RU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14.9 (для должностных лиц органов власти, </a:t>
            </a:r>
            <a:r>
              <a:rPr lang="ru-RU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местного самоуправления, иных осуществляющих функции указанных лиц органов или организаций, государственных внебюджетных фондов, а также организаций, участвующих в предоставлении государственных или муниципальных </a:t>
            </a:r>
            <a:r>
              <a:rPr lang="ru-RU" sz="15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услуг), частью 10 статьи 7.32.4 (для иных лиц)</a:t>
            </a:r>
            <a:endParaRPr lang="ru-RU" sz="15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ru-RU" sz="1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3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3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5147" y="11819"/>
            <a:ext cx="972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rebuchet MS" pitchFamily="34" charset="0"/>
              </a:rPr>
              <a:t>В сфере </a:t>
            </a:r>
            <a:r>
              <a:rPr lang="ru-RU" sz="2400" u="sng" dirty="0" smtClean="0">
                <a:latin typeface="Trebuchet MS" pitchFamily="34" charset="0"/>
              </a:rPr>
              <a:t>антимонопольного контроля</a:t>
            </a:r>
            <a:endParaRPr lang="ru-RU" sz="2400" u="sng" dirty="0">
              <a:latin typeface="Trebuchet MS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65147" y="692354"/>
            <a:ext cx="9445925" cy="560120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0000"/>
              </a:lnSpc>
              <a:buNone/>
            </a:pPr>
            <a:endParaRPr lang="en-US" sz="1800" dirty="0" smtClean="0"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endParaRPr lang="en-US" sz="1800" dirty="0">
              <a:latin typeface="Trebuchet MS" panose="020B060302020202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Обращаем </a:t>
            </a:r>
            <a:r>
              <a:rPr lang="ru-RU" sz="1800" dirty="0">
                <a:latin typeface="Trebuchet MS" panose="020B0603020202020204" pitchFamily="34" charset="0"/>
              </a:rPr>
              <a:t>внимание, </a:t>
            </a:r>
            <a:r>
              <a:rPr lang="ru-RU" sz="1800" dirty="0">
                <a:latin typeface="Trebuchet MS" panose="020B0603020202020204" pitchFamily="34" charset="0"/>
              </a:rPr>
              <a:t>что в силу пункта 2 Постановления </a:t>
            </a:r>
            <a:r>
              <a:rPr lang="ru-RU" sz="1800" dirty="0">
                <a:latin typeface="Trebuchet MS" panose="020B0603020202020204" pitchFamily="34" charset="0"/>
              </a:rPr>
              <a:t>Правительства </a:t>
            </a:r>
            <a:r>
              <a:rPr lang="ru-RU" sz="1800" dirty="0">
                <a:latin typeface="Trebuchet MS" panose="020B0603020202020204" pitchFamily="34" charset="0"/>
              </a:rPr>
              <a:t>Российской Федерации </a:t>
            </a:r>
            <a:r>
              <a:rPr lang="ru-RU" sz="1800" dirty="0">
                <a:latin typeface="Trebuchet MS" panose="020B0603020202020204" pitchFamily="34" charset="0"/>
              </a:rPr>
              <a:t>от 19.11.2020 </a:t>
            </a:r>
            <a:r>
              <a:rPr lang="ru-RU" sz="1800" dirty="0">
                <a:latin typeface="Trebuchet MS" panose="020B0603020202020204" pitchFamily="34" charset="0"/>
              </a:rPr>
              <a:t>№ 1876 «Об </a:t>
            </a:r>
            <a:r>
              <a:rPr lang="ru-RU" sz="1800" dirty="0">
                <a:latin typeface="Trebuchet MS" panose="020B0603020202020204" pitchFamily="34" charset="0"/>
              </a:rPr>
              <a:t>определении адреса сайта государственной информационной системы </a:t>
            </a:r>
            <a:r>
              <a:rPr lang="ru-RU" sz="1800" dirty="0">
                <a:latin typeface="Trebuchet MS" panose="020B0603020202020204" pitchFamily="34" charset="0"/>
              </a:rPr>
              <a:t>«Официальный </a:t>
            </a:r>
            <a:r>
              <a:rPr lang="ru-RU" sz="1800" dirty="0">
                <a:latin typeface="Trebuchet MS" panose="020B0603020202020204" pitchFamily="34" charset="0"/>
              </a:rPr>
              <a:t>сайт Российской Федерации в информационно-телекоммуникационной сети </a:t>
            </a:r>
            <a:r>
              <a:rPr lang="ru-RU" sz="1800" dirty="0">
                <a:latin typeface="Trebuchet MS" panose="020B0603020202020204" pitchFamily="34" charset="0"/>
              </a:rPr>
              <a:t>«Интернет» </a:t>
            </a:r>
            <a:r>
              <a:rPr lang="ru-RU" sz="1800" dirty="0" smtClean="0">
                <a:latin typeface="Trebuchet MS" panose="020B0603020202020204" pitchFamily="34" charset="0"/>
              </a:rPr>
              <a:t>с 1 октября 2022 года </a:t>
            </a:r>
            <a:r>
              <a:rPr lang="ru-RU" sz="1800" b="1" dirty="0" smtClean="0">
                <a:latin typeface="Trebuchet MS" panose="020B0603020202020204" pitchFamily="34" charset="0"/>
              </a:rPr>
              <a:t>вся </a:t>
            </a:r>
            <a:r>
              <a:rPr lang="ru-RU" sz="1800" b="1" dirty="0">
                <a:latin typeface="Trebuchet MS" panose="020B0603020202020204" pitchFamily="34" charset="0"/>
              </a:rPr>
              <a:t>информация </a:t>
            </a:r>
            <a:r>
              <a:rPr lang="ru-RU" sz="1800" b="1" dirty="0" smtClean="0">
                <a:latin typeface="Trebuchet MS" panose="020B0603020202020204" pitchFamily="34" charset="0"/>
              </a:rPr>
              <a:t>и документы о </a:t>
            </a:r>
            <a:r>
              <a:rPr lang="ru-RU" sz="1800" b="1" dirty="0">
                <a:latin typeface="Trebuchet MS" panose="020B0603020202020204" pitchFamily="34" charset="0"/>
              </a:rPr>
              <a:t>проведении</a:t>
            </a:r>
            <a:r>
              <a:rPr lang="ru-RU" sz="1800" dirty="0">
                <a:latin typeface="Trebuchet MS" panose="020B0603020202020204" pitchFamily="34" charset="0"/>
              </a:rPr>
              <a:t> </a:t>
            </a:r>
            <a:r>
              <a:rPr lang="ru-RU" sz="1800" dirty="0">
                <a:latin typeface="Trebuchet MS" panose="020B0603020202020204" pitchFamily="34" charset="0"/>
              </a:rPr>
              <a:t>обязательных </a:t>
            </a:r>
            <a:r>
              <a:rPr lang="ru-RU" sz="1800" b="1" dirty="0">
                <a:latin typeface="Trebuchet MS" panose="020B0603020202020204" pitchFamily="34" charset="0"/>
              </a:rPr>
              <a:t>торгов</a:t>
            </a:r>
            <a:r>
              <a:rPr lang="ru-RU" sz="1800" dirty="0">
                <a:latin typeface="Trebuchet MS" panose="020B0603020202020204" pitchFamily="34" charset="0"/>
              </a:rPr>
              <a:t> </a:t>
            </a:r>
            <a:r>
              <a:rPr lang="ru-RU" sz="1800" dirty="0">
                <a:latin typeface="Trebuchet MS" panose="020B0603020202020204" pitchFamily="34" charset="0"/>
              </a:rPr>
              <a:t>размещается </a:t>
            </a:r>
            <a:r>
              <a:rPr lang="ru-RU" sz="1800" b="1" dirty="0">
                <a:latin typeface="Trebuchet MS" panose="020B0603020202020204" pitchFamily="34" charset="0"/>
              </a:rPr>
              <a:t>на новой версии сайта </a:t>
            </a:r>
            <a:r>
              <a:rPr lang="ru-RU" sz="1800" dirty="0">
                <a:latin typeface="Trebuchet MS" panose="020B0603020202020204" pitchFamily="34" charset="0"/>
              </a:rPr>
              <a:t>государственной информационной системы </a:t>
            </a:r>
            <a:r>
              <a:rPr lang="ru-RU" sz="1800" dirty="0">
                <a:latin typeface="Trebuchet MS" panose="020B0603020202020204" pitchFamily="34" charset="0"/>
              </a:rPr>
              <a:t>«Официальный </a:t>
            </a:r>
            <a:r>
              <a:rPr lang="ru-RU" sz="1800" dirty="0">
                <a:latin typeface="Trebuchet MS" panose="020B0603020202020204" pitchFamily="34" charset="0"/>
              </a:rPr>
              <a:t>сайт Российской Федерации в информационно-телекоммуникационной сети </a:t>
            </a:r>
            <a:r>
              <a:rPr lang="ru-RU" sz="1800" dirty="0">
                <a:latin typeface="Trebuchet MS" panose="020B0603020202020204" pitchFamily="34" charset="0"/>
              </a:rPr>
              <a:t>«Интернет» </a:t>
            </a:r>
            <a:r>
              <a:rPr lang="ru-RU" sz="1800" b="1" dirty="0">
                <a:latin typeface="Trebuchet MS" panose="020B0603020202020204" pitchFamily="34" charset="0"/>
                <a:hlinkClick r:id="rId4"/>
              </a:rPr>
              <a:t>www.torgi.gov.ru</a:t>
            </a:r>
            <a:r>
              <a:rPr lang="ru-RU" sz="1800" b="1" dirty="0">
                <a:latin typeface="Trebuchet MS" panose="020B0603020202020204" pitchFamily="34" charset="0"/>
              </a:rPr>
              <a:t> – ГИС Торги</a:t>
            </a:r>
            <a:r>
              <a:rPr lang="ru-RU" sz="1800" dirty="0" smtClean="0">
                <a:latin typeface="Trebuchet MS" panose="020B0603020202020204" pitchFamily="34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ru-RU" sz="1400" dirty="0">
              <a:latin typeface="Trebuchet MS" panose="020B0603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ru-RU" sz="1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ru-RU" sz="14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3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8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8810" y="95112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u="sng" dirty="0">
                <a:latin typeface="Trebuchet MS" panose="020B0603020202020204" pitchFamily="34" charset="0"/>
              </a:rPr>
              <a:t>от 05.04.2013 </a:t>
            </a:r>
            <a:r>
              <a:rPr lang="ru-RU" sz="2400" u="sng" dirty="0" smtClean="0">
                <a:latin typeface="Trebuchet MS" panose="020B0603020202020204" pitchFamily="34" charset="0"/>
              </a:rPr>
              <a:t>№ </a:t>
            </a:r>
            <a:r>
              <a:rPr lang="ru-RU" sz="2400" u="sng" dirty="0">
                <a:latin typeface="Trebuchet MS" panose="020B0603020202020204" pitchFamily="34" charset="0"/>
              </a:rPr>
              <a:t>44-ФЗ </a:t>
            </a:r>
            <a:r>
              <a:rPr lang="ru-RU" sz="2400" u="sng" dirty="0" smtClean="0">
                <a:latin typeface="Trebuchet MS" panose="020B0603020202020204" pitchFamily="34" charset="0"/>
              </a:rPr>
              <a:t>«О </a:t>
            </a:r>
            <a:r>
              <a:rPr lang="ru-RU" sz="2400" u="sng" dirty="0">
                <a:latin typeface="Trebuchet MS" panose="020B0603020202020204" pitchFamily="34" charset="0"/>
              </a:rPr>
              <a:t>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400" u="sng" dirty="0" smtClean="0">
                <a:latin typeface="Trebuchet MS" panose="020B0603020202020204" pitchFamily="34" charset="0"/>
              </a:rPr>
              <a:t>нужд»</a:t>
            </a:r>
            <a:endParaRPr lang="ru-RU" sz="2400" u="sng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508" y="1492248"/>
            <a:ext cx="94718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извещении об осуществлении закупки путем проведения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конкурсов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(открытый конкурс в электронной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форме,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закрытый конкурс, закрытый конкурс в электронной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форме) заказчик обязан размещать порядок рассмотрения и оценки заявок в соответствии с Законом о контрактной системе и ПП РФ № 2604.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(пункт 4 части 2 статьи 42 Закона о контрактной системе)</a:t>
            </a:r>
          </a:p>
          <a:p>
            <a:pPr algn="just"/>
            <a:endParaRPr lang="ru-RU" b="1" dirty="0" smtClean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Пример нарушения: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Заказчик проводит закупку в форме открытого конкурса в электронной форме без установления в порядке рассмотрения и оценки заявок формул для определения значения количества баллов по критерию «цена контракта, сумма цен единиц товара, работы, услуги» в случае подачи ценового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предложения, предусматривающего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снижение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цены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контракта либо суммы цен ниже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нуля.</a:t>
            </a:r>
          </a:p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(Несоблюдение пункта 10 Положения об оценке заявок на участие в закупке, утв. ПП РФ № 2604)</a:t>
            </a:r>
            <a:endParaRPr lang="ru-RU" dirty="0">
              <a:latin typeface="Trebuchet MS" panose="020B0603020202020204" pitchFamily="34" charset="0"/>
              <a:ea typeface="Times New Roman"/>
            </a:endParaRPr>
          </a:p>
          <a:p>
            <a:pPr algn="just"/>
            <a:endParaRPr lang="ru-RU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предусмотрена частью 4 статьи 7.30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8810" y="95112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u="sng" dirty="0">
                <a:latin typeface="Trebuchet MS" panose="020B0603020202020204" pitchFamily="34" charset="0"/>
              </a:rPr>
              <a:t>от 05.04.2013 </a:t>
            </a:r>
            <a:r>
              <a:rPr lang="ru-RU" sz="2400" u="sng" dirty="0" smtClean="0">
                <a:latin typeface="Trebuchet MS" panose="020B0603020202020204" pitchFamily="34" charset="0"/>
              </a:rPr>
              <a:t>№ </a:t>
            </a:r>
            <a:r>
              <a:rPr lang="ru-RU" sz="2400" u="sng" dirty="0">
                <a:latin typeface="Trebuchet MS" panose="020B0603020202020204" pitchFamily="34" charset="0"/>
              </a:rPr>
              <a:t>44-ФЗ </a:t>
            </a:r>
            <a:r>
              <a:rPr lang="ru-RU" sz="2400" u="sng" dirty="0" smtClean="0">
                <a:latin typeface="Trebuchet MS" panose="020B0603020202020204" pitchFamily="34" charset="0"/>
              </a:rPr>
              <a:t>«О </a:t>
            </a:r>
            <a:r>
              <a:rPr lang="ru-RU" sz="2400" u="sng" dirty="0">
                <a:latin typeface="Trebuchet MS" panose="020B0603020202020204" pitchFamily="34" charset="0"/>
              </a:rPr>
              <a:t>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400" u="sng" dirty="0" smtClean="0">
                <a:latin typeface="Trebuchet MS" panose="020B0603020202020204" pitchFamily="34" charset="0"/>
              </a:rPr>
              <a:t>нужд»</a:t>
            </a:r>
            <a:endParaRPr lang="ru-RU" sz="2400" u="sng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159" y="1010769"/>
            <a:ext cx="98324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В извещении об осуществлении закупки заказчик обязан устанавливать требование к участникам закупки о наличии сведений в едином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реестре сведений о членах саморегулируемых организаций (при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наличии).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(пункт 12 части 1 статьи 42, пункт 1 части 1 статьи 31 Закона о контрактной системе, часть 2.1 статьи 52 </a:t>
            </a:r>
            <a:r>
              <a:rPr lang="ru-RU" b="1" dirty="0" err="1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ГрК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 РФ).</a:t>
            </a:r>
          </a:p>
          <a:p>
            <a:pPr algn="just"/>
            <a:endParaRPr lang="ru-RU" b="1" dirty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Согласно совместному письму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Минфин России (№ 24-01-07/95279 от 03.10.2022) и Минстрой России (№ Б0737-СИ/02 от 03.10.2022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): «…с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учетом положений части 2 статьи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7.1 Федерального закона от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1 декабря 2007 г. №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315-ФЗ «О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саморегулируемых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организациях»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сведений в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едином реестре сведений о членах саморегулируемых организаций и их обязательствах в настоящее время является подтверждением членства в соответствующей саморегулируемой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организации.</a:t>
            </a:r>
          </a:p>
          <a:p>
            <a:pPr algn="just"/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осуществлении закупки, в извещении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об осуществлении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которой установлено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требование к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участникам	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закупки о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членстве в соответствующей саморегулируемой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организации, </a:t>
            </a:r>
            <a:r>
              <a:rPr lang="ru-RU" b="1" u="sng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требование </a:t>
            </a:r>
            <a:r>
              <a:rPr lang="ru-RU" b="1" u="sng" dirty="0">
                <a:latin typeface="Trebuchet MS" panose="020B0603020202020204" pitchFamily="34" charset="0"/>
                <a:cs typeface="Times New Roman" panose="02020603050405020304" pitchFamily="18" charset="0"/>
              </a:rPr>
              <a:t>к подтверждающему документу в извещении об осуществлении закупки не устанавливается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, подтверждающий документ в заявке на участие в закупке не </a:t>
            </a: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представляется».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предусмотрена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частью 4 статьи 7.30.</a:t>
            </a:r>
            <a:endParaRPr lang="ru-RU" dirty="0">
              <a:latin typeface="Trebuchet MS" panose="020B0603020202020204" pitchFamily="34" charset="0"/>
            </a:endParaRPr>
          </a:p>
          <a:p>
            <a:pPr algn="just"/>
            <a:endParaRPr lang="ru-RU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rebuchet MS" panose="020B0603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07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3889" y="180211"/>
            <a:ext cx="977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rebuchet MS" panose="020B0603020202020204" pitchFamily="34" charset="0"/>
              </a:rPr>
              <a:t>В сфере электроэнергетики</a:t>
            </a:r>
            <a:endParaRPr lang="ru-RU" sz="2400" u="sng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889" y="1102158"/>
            <a:ext cx="96541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rebuchet MS" pitchFamily="34" charset="0"/>
              </a:rPr>
              <a:t>Внесены изменения </a:t>
            </a:r>
            <a:r>
              <a:rPr lang="ru-RU" dirty="0">
                <a:latin typeface="Trebuchet MS" pitchFamily="34" charset="0"/>
              </a:rPr>
              <a:t>в Постановление Правительства РФ от 27.12.2004 </a:t>
            </a:r>
            <a:r>
              <a:rPr lang="ru-RU" dirty="0" smtClean="0">
                <a:latin typeface="Trebuchet MS" pitchFamily="34" charset="0"/>
              </a:rPr>
              <a:t>№ </a:t>
            </a:r>
            <a:r>
              <a:rPr lang="ru-RU" dirty="0">
                <a:latin typeface="Trebuchet MS" pitchFamily="34" charset="0"/>
              </a:rPr>
              <a:t>861 (ред. от 30.06.2022) </a:t>
            </a:r>
            <a:r>
              <a:rPr lang="ru-RU" dirty="0" smtClean="0">
                <a:latin typeface="Trebuchet MS" pitchFamily="34" charset="0"/>
              </a:rPr>
              <a:t>«Правил </a:t>
            </a:r>
            <a:r>
              <a:rPr lang="ru-RU" dirty="0">
                <a:latin typeface="Trebuchet MS" pitchFamily="34" charset="0"/>
              </a:rPr>
              <a:t>технологического присоединения </a:t>
            </a:r>
            <a:r>
              <a:rPr lang="ru-RU" dirty="0" err="1">
                <a:latin typeface="Trebuchet MS" pitchFamily="34" charset="0"/>
              </a:rPr>
              <a:t>энергопринимающих</a:t>
            </a:r>
            <a:r>
              <a:rPr lang="ru-RU" dirty="0">
                <a:latin typeface="Trebuchet MS" pitchFamily="34" charset="0"/>
              </a:rPr>
              <a:t>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</a:t>
            </a:r>
            <a:r>
              <a:rPr lang="ru-RU" dirty="0" smtClean="0">
                <a:latin typeface="Trebuchet MS" pitchFamily="34" charset="0"/>
              </a:rPr>
              <a:t>сетям» в части предоставления в заявке следующей информации</a:t>
            </a:r>
            <a:r>
              <a:rPr lang="en-US" dirty="0" smtClean="0">
                <a:latin typeface="Trebuchet MS" pitchFamily="34" charset="0"/>
              </a:rPr>
              <a:t>:</a:t>
            </a:r>
            <a:r>
              <a:rPr lang="ru-RU" dirty="0" smtClean="0">
                <a:latin typeface="Trebuchet MS" pitchFamily="34" charset="0"/>
              </a:rPr>
              <a:t> </a:t>
            </a:r>
            <a:r>
              <a:rPr lang="ru-RU" dirty="0">
                <a:latin typeface="Trebuchet MS" pitchFamily="34" charset="0"/>
              </a:rPr>
              <a:t>реквизиты заявителя (для юридических лиц - полное наименование, основной государственный регистрационный номер и идентификационный номер налогоплательщика, для индивидуальных предпринимателей - фамилия, имя, отчество физического лица, основной государственный регистрационный номер индивидуального предпринимателя и идентификационный номер налогоплательщика, для физических лиц - фамилия, имя, отчество (при наличии), серия, номер и дата выдачи паспорта или иного документа, удостоверяющего личность гражданина на территории Российской Федерации, страховой номер индивидуального лицевого счета в системе индивидуального (персонифицированного) учета), а также выделенный оператором подвижной радиотелефонной связи абонентский номер </a:t>
            </a:r>
            <a:r>
              <a:rPr lang="ru-RU" dirty="0" smtClean="0">
                <a:latin typeface="Trebuchet MS" pitchFamily="34" charset="0"/>
              </a:rPr>
              <a:t>и </a:t>
            </a:r>
            <a:r>
              <a:rPr lang="ru-RU" dirty="0">
                <a:latin typeface="Trebuchet MS" pitchFamily="34" charset="0"/>
              </a:rPr>
              <a:t>адрес электронной почты </a:t>
            </a:r>
            <a:r>
              <a:rPr lang="ru-RU" dirty="0" smtClean="0">
                <a:latin typeface="Trebuchet MS" pitchFamily="34" charset="0"/>
              </a:rPr>
              <a:t>заявителя</a:t>
            </a:r>
            <a:r>
              <a:rPr lang="en-US" dirty="0">
                <a:latin typeface="Trebuchet MS" pitchFamily="34" charset="0"/>
              </a:rPr>
              <a:t>.</a:t>
            </a:r>
            <a:endParaRPr lang="ru-RU" dirty="0">
              <a:latin typeface="Trebuchet MS" pitchFamily="34" charset="0"/>
            </a:endParaRPr>
          </a:p>
          <a:p>
            <a:pPr algn="just"/>
            <a:endParaRPr lang="ru-RU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803" y="176327"/>
            <a:ext cx="963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rebuchet MS" panose="020B0603020202020204" pitchFamily="34" charset="0"/>
              </a:rPr>
              <a:t>В сфере электроэнергетики</a:t>
            </a:r>
            <a:endParaRPr lang="ru-RU" sz="2400" u="sng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03" y="702259"/>
            <a:ext cx="94142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rebuchet MS" panose="020B0603020202020204" pitchFamily="34" charset="0"/>
                <a:cs typeface="Times New Roman" pitchFamily="18" charset="0"/>
              </a:rPr>
              <a:t>Основные </a:t>
            </a:r>
            <a:r>
              <a:rPr lang="ru-RU" dirty="0" smtClean="0">
                <a:latin typeface="Trebuchet MS" panose="020B0603020202020204" pitchFamily="34" charset="0"/>
                <a:cs typeface="Times New Roman" pitchFamily="18" charset="0"/>
              </a:rPr>
              <a:t>изменения законодательства:</a:t>
            </a:r>
          </a:p>
          <a:p>
            <a:r>
              <a:rPr lang="ru-RU" dirty="0" smtClean="0">
                <a:latin typeface="Trebuchet MS" panose="020B0603020202020204" pitchFamily="34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rebuchet MS" panose="020B0603020202020204" pitchFamily="34" charset="0"/>
                <a:cs typeface="Times New Roman" pitchFamily="18" charset="0"/>
              </a:rPr>
              <a:t>Отмена </a:t>
            </a:r>
            <a:r>
              <a:rPr lang="ru-RU" dirty="0">
                <a:latin typeface="Trebuchet MS" panose="020B0603020202020204" pitchFamily="34" charset="0"/>
                <a:cs typeface="Times New Roman" pitchFamily="18" charset="0"/>
              </a:rPr>
              <a:t>льготного технологического присоединения с 01 июля 2022 </a:t>
            </a:r>
            <a:r>
              <a:rPr lang="ru-RU" dirty="0" smtClean="0">
                <a:latin typeface="Trebuchet MS" panose="020B0603020202020204" pitchFamily="34" charset="0"/>
                <a:cs typeface="Times New Roman" pitchFamily="18" charset="0"/>
              </a:rPr>
              <a:t>года.</a:t>
            </a: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Стоимость мероприятий по технологическому присоединению, рассчитанная с применением льготной ставки за 1 кВт запрашиваемой максимальной мощности, которая утверждается в отношении всей совокупности таких мероприятий уполномоченным органом исполнительной власти субъекта Российской Федерации в области государственного регулирования тарифов для соответствующих случаев технологического присоединения в размере не более 10000 рублей за кВт (превышение указанного значения допускается по согласованию с федеральным органом исполнительной власти в области государственного регулирования тарифов) и не менее 3000 рублей за кВт - с 1 июля 2022 г., 4000 рублей за кВт - с 1 июля 2023 г. и 5000 рублей за кВт - с 1 июля 2024 г.</a:t>
            </a:r>
          </a:p>
          <a:p>
            <a:pPr algn="just"/>
            <a:endParaRPr lang="ru-RU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</a:rPr>
              <a:t>Приказом </a:t>
            </a:r>
            <a:r>
              <a:rPr lang="ru-RU" dirty="0" err="1">
                <a:latin typeface="Trebuchet MS" pitchFamily="34" charset="0"/>
              </a:rPr>
              <a:t>ЛенРТК</a:t>
            </a:r>
            <a:r>
              <a:rPr lang="ru-RU" dirty="0">
                <a:latin typeface="Trebuchet MS" pitchFamily="34" charset="0"/>
              </a:rPr>
              <a:t> от 20.07.2022 № 69-п </a:t>
            </a:r>
            <a:r>
              <a:rPr lang="ru-RU" dirty="0" smtClean="0">
                <a:latin typeface="Trebuchet MS" pitchFamily="34" charset="0"/>
              </a:rPr>
              <a:t>установлена плата </a:t>
            </a:r>
            <a:r>
              <a:rPr lang="ru-RU" dirty="0">
                <a:latin typeface="Trebuchet MS" pitchFamily="34" charset="0"/>
              </a:rPr>
              <a:t>за технологическое присоединение </a:t>
            </a:r>
            <a:r>
              <a:rPr lang="ru-RU" dirty="0" err="1">
                <a:latin typeface="Trebuchet MS" pitchFamily="34" charset="0"/>
              </a:rPr>
              <a:t>энергопринимающих</a:t>
            </a:r>
            <a:r>
              <a:rPr lang="ru-RU" dirty="0">
                <a:latin typeface="Trebuchet MS" pitchFamily="34" charset="0"/>
              </a:rPr>
              <a:t> устройств максимальной мощностью, не превышающей 15 кВт </a:t>
            </a:r>
            <a:r>
              <a:rPr lang="ru-RU" dirty="0" smtClean="0">
                <a:latin typeface="Trebuchet MS" pitchFamily="34" charset="0"/>
              </a:rPr>
              <a:t>включительно 8700 рублей с НДС за 1 кВт запрашиваемой максимальной мощности для граждан не обладающих льготами, льготной категории граждан 1000 рублей </a:t>
            </a:r>
            <a:r>
              <a:rPr lang="ru-RU" dirty="0">
                <a:latin typeface="Trebuchet MS" pitchFamily="34" charset="0"/>
              </a:rPr>
              <a:t>с НДС за 1 кВт запрашиваемой максимальной </a:t>
            </a:r>
            <a:r>
              <a:rPr lang="ru-RU" dirty="0" smtClean="0">
                <a:latin typeface="Trebuchet MS" pitchFamily="34" charset="0"/>
              </a:rPr>
              <a:t>мощности. 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0871" y="130629"/>
            <a:ext cx="94795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u="sng" dirty="0" smtClean="0">
                <a:latin typeface="Trebuchet MS" pitchFamily="34" charset="0"/>
              </a:rPr>
              <a:t>В сфере Федерального закона «О </a:t>
            </a:r>
            <a:r>
              <a:rPr lang="ru-RU" sz="2200" u="sng" dirty="0">
                <a:latin typeface="Trebuchet MS" pitchFamily="34" charset="0"/>
              </a:rPr>
              <a:t>закупках товаров, работ, услуг отдельными видами юридических </a:t>
            </a:r>
            <a:r>
              <a:rPr lang="ru-RU" sz="2200" u="sng" dirty="0" smtClean="0">
                <a:latin typeface="Trebuchet MS" pitchFamily="34" charset="0"/>
              </a:rPr>
              <a:t>лиц» </a:t>
            </a:r>
            <a:r>
              <a:rPr lang="ru-RU" sz="2200" u="sng" dirty="0">
                <a:latin typeface="Trebuchet MS" pitchFamily="34" charset="0"/>
              </a:rPr>
              <a:t>от 18.07.2011 </a:t>
            </a:r>
            <a:r>
              <a:rPr lang="ru-RU" sz="2200" u="sng" dirty="0" smtClean="0">
                <a:latin typeface="Trebuchet MS" pitchFamily="34" charset="0"/>
              </a:rPr>
              <a:t>№ </a:t>
            </a:r>
            <a:r>
              <a:rPr lang="ru-RU" sz="2200" u="sng" dirty="0">
                <a:latin typeface="Trebuchet MS" pitchFamily="34" charset="0"/>
              </a:rPr>
              <a:t>223-ФЗ </a:t>
            </a:r>
            <a:r>
              <a:rPr lang="ru-RU" sz="2200" u="sng" dirty="0" smtClean="0">
                <a:latin typeface="Trebuchet MS" pitchFamily="34" charset="0"/>
              </a:rPr>
              <a:t>(актуальная редакция)</a:t>
            </a:r>
            <a:endParaRPr lang="ru-RU" sz="2200" u="sng" dirty="0"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59" y="1238625"/>
            <a:ext cx="9868618" cy="487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5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В документации о закупке не должны устанавливаться противоречивые требования о необходимости предоставления фотографии предлагаемого к поставке товара, которые могут вводить потенциальных участников закупки в заблуждение и не позволяют надлежащим образом сформировать заявку на участие в аукционе.</a:t>
            </a:r>
          </a:p>
          <a:p>
            <a:pPr algn="just"/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Пример нарушения: Заявитель в своей жалобе указал, что его заявка была отклонена на основании несоблюдения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участником требований Технического задания Заказчика, а именно, в отсутствии в приложениях к заявке фотографии поставляемого товара</a:t>
            </a:r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 В Информационной карте аукциона было указано на то, что фотография предоставляется дополнительно (в случае необходимости). В Инструкции Заказчика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б</a:t>
            </a:r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ыло указано, что техническое предложение участника может содержать фотографию. При этом в Технической части документации Заказчиком было выделено жирным шрифтом по тексту обязательное требование о содержании фото. </a:t>
            </a:r>
          </a:p>
          <a:p>
            <a:pPr algn="just"/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Комиссия пришла к выводу, что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описанные </a:t>
            </a:r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словосочетания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«может содержать», «при необходимости», «дополнительно», «в случае необходимости» дают участникам закупочной процедуры при составлении заявки на участие в аукционе и ознакомлении с документацией, право выбора на предоставление либо не предоставление фотографии поставляемого товара. Данные фразы не представляются комиссии гарантией обязательного исполнения установленного требования всеми участниками закупки, после ознакомления с этими частями документации</a:t>
            </a:r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Смешение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в одной документации таких понятий как: «обязательно должно содержать», «может содержать», «при необходимости», применимых к одному требованию, могло привести к неоднозначному толкованию этого требования участниками закупки и необъективной оценке своих возможностей</a:t>
            </a:r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Различные </a:t>
            </a:r>
            <a:r>
              <a:rPr lang="ru-RU" sz="1350" dirty="0">
                <a:latin typeface="Trebuchet MS" panose="020B0603020202020204" pitchFamily="34" charset="0"/>
                <a:cs typeface="Times New Roman" panose="02020603050405020304" pitchFamily="18" charset="0"/>
              </a:rPr>
              <a:t>условия о представлении фотографии предлагаемого к поставке товара в разных частях аукционной документации, вводят участников закупки в заблуждение при заполнении заявки на участие в аукционе и могут быть применены Конкурсной комиссией по своему усмотрению и не в равной степени ко всем участникам закупки.</a:t>
            </a:r>
            <a:endParaRPr lang="ru-RU" sz="1350" b="1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Ленинградское УФАС России признало жалобу обоснованной, в действиях Заказчика было установлено нарушение пункта 2 части 1 статьи 3 Закона о закупках (223-ФЗ). Было выдано предписание об устранении нарушений.</a:t>
            </a:r>
            <a:endParaRPr lang="ru-RU" sz="135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2144" y="136233"/>
            <a:ext cx="984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rebuchet MS" pitchFamily="34" charset="0"/>
              </a:rPr>
              <a:t>В сфере Федерального закона </a:t>
            </a:r>
            <a:r>
              <a:rPr lang="ru-RU" sz="2400" u="sng" dirty="0">
                <a:latin typeface="Trebuchet MS" pitchFamily="34" charset="0"/>
              </a:rPr>
              <a:t>от 13.03.2006 </a:t>
            </a:r>
            <a:r>
              <a:rPr lang="ru-RU" sz="2400" u="sng" dirty="0" smtClean="0">
                <a:latin typeface="Trebuchet MS" pitchFamily="34" charset="0"/>
              </a:rPr>
              <a:t>№ </a:t>
            </a:r>
            <a:r>
              <a:rPr lang="ru-RU" sz="2400" u="sng" dirty="0">
                <a:latin typeface="Trebuchet MS" pitchFamily="34" charset="0"/>
              </a:rPr>
              <a:t>38-ФЗ (ред. от 14.07.2022) </a:t>
            </a:r>
            <a:r>
              <a:rPr lang="ru-RU" sz="2400" u="sng" dirty="0" smtClean="0">
                <a:latin typeface="Trebuchet MS" pitchFamily="34" charset="0"/>
              </a:rPr>
              <a:t>«О рекламе» </a:t>
            </a:r>
            <a:r>
              <a:rPr lang="ru-RU" sz="2400" u="sng" dirty="0">
                <a:latin typeface="Trebuchet MS" pitchFamily="34" charset="0"/>
              </a:rPr>
              <a:t>(с изм. и доп., вступ. в силу с 13.10.2022)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6571" y="1453243"/>
            <a:ext cx="95420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rebuchet MS" pitchFamily="34" charset="0"/>
              </a:rPr>
              <a:t>В рекламе не допускается указание на то, что объект рекламирования одобряется органами государственной власти или органами местного самоуправления либо их должностными лицами (пункт 2 части 5 статьи 5 Закона о рекламе).</a:t>
            </a:r>
          </a:p>
          <a:p>
            <a:endParaRPr lang="ru-RU" dirty="0">
              <a:latin typeface="Trebuchet MS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  <a:ea typeface="Times New Roman"/>
              </a:rPr>
              <a:t>Пример нарушения: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 В социальной сети от имени сообщества была размещена рекламная публикация </a:t>
            </a:r>
            <a:r>
              <a:rPr lang="ru-RU" dirty="0" smtClean="0">
                <a:latin typeface="Trebuchet MS" pitchFamily="34" charset="0"/>
              </a:rPr>
              <a:t>со следующим </a:t>
            </a:r>
            <a:r>
              <a:rPr lang="ru-RU" dirty="0">
                <a:latin typeface="Trebuchet MS" pitchFamily="34" charset="0"/>
              </a:rPr>
              <a:t>текстом «В </a:t>
            </a:r>
            <a:r>
              <a:rPr lang="ru-RU" dirty="0" smtClean="0">
                <a:latin typeface="Trebuchet MS" pitchFamily="34" charset="0"/>
              </a:rPr>
              <a:t>…(</a:t>
            </a:r>
            <a:r>
              <a:rPr lang="ru-RU" i="1" dirty="0" smtClean="0">
                <a:latin typeface="Trebuchet MS" pitchFamily="34" charset="0"/>
              </a:rPr>
              <a:t>город РФ</a:t>
            </a:r>
            <a:r>
              <a:rPr lang="ru-RU" dirty="0" smtClean="0">
                <a:latin typeface="Trebuchet MS" pitchFamily="34" charset="0"/>
              </a:rPr>
              <a:t>) граждане </a:t>
            </a:r>
            <a:r>
              <a:rPr lang="ru-RU" dirty="0">
                <a:latin typeface="Trebuchet MS" pitchFamily="34" charset="0"/>
              </a:rPr>
              <a:t>имеют законное право списать </a:t>
            </a:r>
            <a:r>
              <a:rPr lang="ru-RU" dirty="0" smtClean="0">
                <a:latin typeface="Trebuchet MS" pitchFamily="34" charset="0"/>
              </a:rPr>
              <a:t>кредиты и </a:t>
            </a:r>
            <a:r>
              <a:rPr lang="ru-RU" dirty="0">
                <a:latin typeface="Trebuchet MS" pitchFamily="34" charset="0"/>
              </a:rPr>
              <a:t>обязательства по ним по федеральному закону № 127». Указанная </a:t>
            </a:r>
            <a:r>
              <a:rPr lang="ru-RU" dirty="0" smtClean="0">
                <a:latin typeface="Trebuchet MS" pitchFamily="34" charset="0"/>
              </a:rPr>
              <a:t>публикация сопровождалась </a:t>
            </a:r>
            <a:r>
              <a:rPr lang="ru-RU" dirty="0">
                <a:latin typeface="Trebuchet MS" pitchFamily="34" charset="0"/>
              </a:rPr>
              <a:t>изображением Губернатора </a:t>
            </a:r>
            <a:r>
              <a:rPr lang="ru-RU" dirty="0" smtClean="0">
                <a:latin typeface="Trebuchet MS" pitchFamily="34" charset="0"/>
              </a:rPr>
              <a:t>субъекта РФ, </a:t>
            </a:r>
            <a:r>
              <a:rPr lang="ru-RU" dirty="0">
                <a:latin typeface="Trebuchet MS" pitchFamily="34" charset="0"/>
              </a:rPr>
              <a:t>что создавало </a:t>
            </a:r>
            <a:r>
              <a:rPr lang="ru-RU" dirty="0" smtClean="0">
                <a:latin typeface="Trebuchet MS" pitchFamily="34" charset="0"/>
              </a:rPr>
              <a:t>у потребителей </a:t>
            </a:r>
            <a:r>
              <a:rPr lang="ru-RU" dirty="0">
                <a:latin typeface="Trebuchet MS" pitchFamily="34" charset="0"/>
              </a:rPr>
              <a:t>ложное впечатление об одобрении данным должностным лицом </a:t>
            </a:r>
            <a:r>
              <a:rPr lang="ru-RU" dirty="0" smtClean="0">
                <a:latin typeface="Trebuchet MS" pitchFamily="34" charset="0"/>
              </a:rPr>
              <a:t>услуг, информация о которых </a:t>
            </a:r>
            <a:r>
              <a:rPr lang="ru-RU" dirty="0">
                <a:latin typeface="Trebuchet MS" pitchFamily="34" charset="0"/>
              </a:rPr>
              <a:t>содержится на странице указанного сообщества</a:t>
            </a:r>
            <a:r>
              <a:rPr lang="ru-RU" dirty="0" smtClean="0">
                <a:latin typeface="Trebuchet MS" pitchFamily="34" charset="0"/>
              </a:rPr>
              <a:t>. </a:t>
            </a:r>
          </a:p>
          <a:p>
            <a:pPr algn="just"/>
            <a:endParaRPr lang="ru-RU" dirty="0">
              <a:latin typeface="Trebuchet MS" pitchFamily="34" charset="0"/>
            </a:endParaRPr>
          </a:p>
          <a:p>
            <a:pPr algn="just"/>
            <a:r>
              <a:rPr lang="ru-RU" dirty="0" smtClean="0">
                <a:latin typeface="Trebuchet MS" pitchFamily="34" charset="0"/>
              </a:rPr>
              <a:t>Ленинградским УФАС России возбуждено дело по признакам нарушения пункта </a:t>
            </a:r>
            <a:r>
              <a:rPr lang="ru-RU" dirty="0">
                <a:latin typeface="Trebuchet MS" pitchFamily="34" charset="0"/>
              </a:rPr>
              <a:t>2 части 5 статьи 5 Закона о </a:t>
            </a:r>
            <a:r>
              <a:rPr lang="ru-RU" dirty="0" smtClean="0">
                <a:latin typeface="Trebuchet MS" pitchFamily="34" charset="0"/>
              </a:rPr>
              <a:t>рекламе.</a:t>
            </a:r>
          </a:p>
          <a:p>
            <a:pPr algn="just"/>
            <a:endParaRPr lang="ru-RU" dirty="0" smtClean="0">
              <a:latin typeface="Trebuchet MS" panose="020B0603020202020204" pitchFamily="34" charset="0"/>
              <a:ea typeface="Times New Roman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по КоАП РФ предусмотрена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частью 1 статьи 14.3</a:t>
            </a:r>
            <a:endParaRPr lang="ru-RU" dirty="0">
              <a:latin typeface="Trebuchet MS" panose="020B0603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1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4281" y="11819"/>
            <a:ext cx="9800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rebuchet MS" pitchFamily="34" charset="0"/>
              </a:rPr>
              <a:t>В сфере </a:t>
            </a:r>
            <a:r>
              <a:rPr lang="ru-RU" sz="2400" u="sng" dirty="0" smtClean="0">
                <a:latin typeface="Trebuchet MS" pitchFamily="34" charset="0"/>
              </a:rPr>
              <a:t>Федерального закона </a:t>
            </a:r>
            <a:r>
              <a:rPr lang="ru-RU" sz="2400" u="sng" dirty="0">
                <a:latin typeface="Trebuchet MS" pitchFamily="34" charset="0"/>
              </a:rPr>
              <a:t>от 13.03.2006 </a:t>
            </a:r>
            <a:r>
              <a:rPr lang="ru-RU" sz="2400" u="sng" dirty="0" smtClean="0">
                <a:latin typeface="Trebuchet MS" pitchFamily="34" charset="0"/>
              </a:rPr>
              <a:t>№ </a:t>
            </a:r>
            <a:r>
              <a:rPr lang="ru-RU" sz="2400" u="sng" dirty="0">
                <a:latin typeface="Trebuchet MS" pitchFamily="34" charset="0"/>
              </a:rPr>
              <a:t>38-ФЗ (ред. от 14.07.2022) </a:t>
            </a:r>
            <a:r>
              <a:rPr lang="ru-RU" sz="2400" u="sng" dirty="0" smtClean="0">
                <a:latin typeface="Trebuchet MS" pitchFamily="34" charset="0"/>
              </a:rPr>
              <a:t>«О рекламе» </a:t>
            </a:r>
            <a:r>
              <a:rPr lang="ru-RU" sz="2400" u="sng" dirty="0">
                <a:latin typeface="Trebuchet MS" pitchFamily="34" charset="0"/>
              </a:rPr>
              <a:t>(с изм. и доп., вступ. в силу с 13.10.2022</a:t>
            </a:r>
            <a:r>
              <a:rPr lang="ru-RU" sz="2400" u="sng" dirty="0" smtClean="0">
                <a:latin typeface="Trebuchet MS" pitchFamily="34" charset="0"/>
              </a:rPr>
              <a:t>)</a:t>
            </a:r>
            <a:endParaRPr lang="ru-RU" sz="2400" u="sng" dirty="0"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126" y="842816"/>
            <a:ext cx="97367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rebuchet MS" pitchFamily="34" charset="0"/>
              </a:rPr>
              <a:t>В рекламе не допускается </a:t>
            </a:r>
            <a:r>
              <a:rPr lang="ru-RU" dirty="0">
                <a:latin typeface="Trebuchet MS" pitchFamily="34" charset="0"/>
              </a:rPr>
              <a:t>использование </a:t>
            </a:r>
            <a:r>
              <a:rPr lang="ru-RU" dirty="0" smtClean="0">
                <a:latin typeface="Trebuchet MS" pitchFamily="34" charset="0"/>
              </a:rPr>
              <a:t>сравнительной </a:t>
            </a:r>
            <a:r>
              <a:rPr lang="ru-RU" dirty="0">
                <a:latin typeface="Trebuchet MS" pitchFamily="34" charset="0"/>
              </a:rPr>
              <a:t>характеристики объекта рекламирования с иными товарами, например путем употребления слов «лучший», «первый», «номер </a:t>
            </a:r>
            <a:r>
              <a:rPr lang="ru-RU" dirty="0" smtClean="0">
                <a:latin typeface="Trebuchet MS" pitchFamily="34" charset="0"/>
              </a:rPr>
              <a:t>один» без указания </a:t>
            </a:r>
            <a:r>
              <a:rPr lang="ru-RU" dirty="0">
                <a:latin typeface="Trebuchet MS" pitchFamily="34" charset="0"/>
              </a:rPr>
              <a:t>конкретного критерия, по которому осуществляется сравнение и который имеет объективное </a:t>
            </a:r>
            <a:r>
              <a:rPr lang="ru-RU" dirty="0" smtClean="0">
                <a:latin typeface="Trebuchet MS" pitchFamily="34" charset="0"/>
              </a:rPr>
              <a:t>подтверждение.</a:t>
            </a:r>
          </a:p>
          <a:p>
            <a:pPr lvl="0" algn="just">
              <a:tabLst>
                <a:tab pos="457200" algn="l"/>
              </a:tabLst>
            </a:pPr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  <a:ea typeface="Times New Roman"/>
              </a:rPr>
              <a:t>Пример </a:t>
            </a:r>
            <a:r>
              <a:rPr lang="ru-RU" dirty="0">
                <a:solidFill>
                  <a:prstClr val="black"/>
                </a:solidFill>
                <a:latin typeface="Trebuchet MS" panose="020B0603020202020204" pitchFamily="34" charset="0"/>
                <a:ea typeface="Times New Roman"/>
              </a:rPr>
              <a:t>нарушения:  </a:t>
            </a:r>
            <a:r>
              <a:rPr lang="ru-RU" dirty="0">
                <a:latin typeface="Trebuchet MS" pitchFamily="34" charset="0"/>
                <a:cs typeface="Times New Roman"/>
              </a:rPr>
              <a:t>АНО </a:t>
            </a:r>
            <a:r>
              <a:rPr lang="ru-RU" dirty="0" smtClean="0">
                <a:latin typeface="Trebuchet MS" pitchFamily="34" charset="0"/>
                <a:cs typeface="Times New Roman"/>
              </a:rPr>
              <a:t>«…» </a:t>
            </a:r>
            <a:r>
              <a:rPr lang="ru-RU" dirty="0">
                <a:latin typeface="Trebuchet MS" pitchFamily="34" charset="0"/>
                <a:cs typeface="Times New Roman"/>
              </a:rPr>
              <a:t>разместила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рекламу, содержащую не соответствующие действительности сведения о преимуществах рекламируемых товаров и услуг АНО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«…»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перед другими СМИ Ленинградской области. Указанная реклама распространялась на баннерах, расположенных на территории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муниципального района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Ленинградской области, и содержала слоган «Самое влиятельное СМИ Ленобласти». </a:t>
            </a:r>
          </a:p>
          <a:p>
            <a:pPr algn="just">
              <a:tabLst>
                <a:tab pos="457200" algn="l"/>
              </a:tabLst>
            </a:pP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Поскольку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реклама АНО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«…»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не сопровождалась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подтверждением того, что указанная организация действительно является самым влиятельным СМИ в Ленинградской области,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она была признана Комиссией Ленинградского  УФАС России 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недостоверной (</a:t>
            </a:r>
            <a:r>
              <a:rPr lang="ru-RU" dirty="0">
                <a:latin typeface="Trebuchet MS" pitchFamily="34" charset="0"/>
                <a:cs typeface="Times New Roman"/>
              </a:rPr>
              <a:t>Решение Ленинградского УФАС России по делу </a:t>
            </a:r>
            <a:r>
              <a:rPr lang="ru-RU" dirty="0" smtClean="0">
                <a:latin typeface="Trebuchet MS" pitchFamily="34" charset="0"/>
                <a:cs typeface="Times New Roman"/>
              </a:rPr>
              <a:t>№ 047/05/5-4/2022 </a:t>
            </a:r>
            <a:r>
              <a:rPr lang="ru-RU" dirty="0">
                <a:latin typeface="Trebuchet MS" pitchFamily="34" charset="0"/>
                <a:cs typeface="Times New Roman"/>
              </a:rPr>
              <a:t>от 28.04.2022 </a:t>
            </a:r>
            <a:r>
              <a:rPr lang="ru-RU" dirty="0" smtClean="0">
                <a:latin typeface="Trebuchet MS" pitchFamily="34" charset="0"/>
                <a:cs typeface="Times New Roman"/>
              </a:rPr>
              <a:t>№ Р/04/13</a:t>
            </a:r>
            <a:r>
              <a:rPr lang="ru-RU" dirty="0" smtClean="0">
                <a:latin typeface="Trebuchet MS" pitchFamily="34" charset="0"/>
                <a:cs typeface="Times New Roman" pitchFamily="18" charset="0"/>
              </a:rPr>
              <a:t>) </a:t>
            </a:r>
            <a:r>
              <a:rPr lang="ru-RU" dirty="0">
                <a:latin typeface="Trebuchet MS" pitchFamily="34" charset="0"/>
                <a:cs typeface="Times New Roman" pitchFamily="18" charset="0"/>
              </a:rPr>
              <a:t>Рекламодателю было выдано соответствующее предписание с требованием демонтировать плакаты с недостоверной рекламой с баннеров.</a:t>
            </a:r>
          </a:p>
          <a:p>
            <a:pPr lvl="0" algn="just"/>
            <a:endParaRPr lang="ru-RU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lvl="0" algn="ctr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по КоАП РФ предусмотрена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частью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статьи 14.3</a:t>
            </a:r>
            <a:endParaRPr lang="ru-RU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5147" y="11819"/>
            <a:ext cx="972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rebuchet MS" pitchFamily="34" charset="0"/>
              </a:rPr>
              <a:t>В сфере контроля органов власти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83119" y="551732"/>
            <a:ext cx="9686026" cy="502991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5600" dirty="0" smtClean="0">
                <a:latin typeface="Trebuchet MS" panose="020B0603020202020204" pitchFamily="34" charset="0"/>
              </a:rPr>
              <a:t>С момента официального опубликования (08.05.2013) Федерального закона от 07.05.2013 № 103-ФЗ «О внесении изменений в Федеральный закон «О концессионных соглашениях» и отдельные законодательные акты Российской Федерации» (далее – Закон № 103-ФЗ) </a:t>
            </a:r>
            <a:r>
              <a:rPr lang="ru-RU" sz="5600" b="1" dirty="0" smtClean="0">
                <a:latin typeface="Trebuchet MS" panose="020B0603020202020204" pitchFamily="34" charset="0"/>
              </a:rPr>
              <a:t>передача прав владения и (или) пользования объектами теплоснабжения, централизованными системами горячего водоснабжения, холодного водоснабжения и (или) водоотведения </a:t>
            </a:r>
            <a:r>
              <a:rPr lang="ru-RU" sz="5600" dirty="0" smtClean="0">
                <a:latin typeface="Trebuchet MS" panose="020B0603020202020204" pitchFamily="34" charset="0"/>
              </a:rPr>
              <a:t>(далее – объекты), отдельными объектами таких систем, находящимися в государственной или муниципальной собственности, осуществляется с учетом требований, установленных статьей 28.1 Федерального закона от 27.07.2010 № 190-ФЗ «О теплоснабжении» (далее – Закон о теплоснабжении), статьей 41.1 Федерального закона от 07.12.2011 № 416-ФЗ «О водоснабжении и водоотведении</a:t>
            </a:r>
            <a:r>
              <a:rPr lang="ru-RU" sz="5600" dirty="0">
                <a:latin typeface="Trebuchet MS" panose="020B0603020202020204" pitchFamily="34" charset="0"/>
              </a:rPr>
              <a:t>» (далее – Закон о </a:t>
            </a:r>
            <a:r>
              <a:rPr lang="ru-RU" sz="5600" dirty="0" smtClean="0">
                <a:latin typeface="Trebuchet MS" panose="020B0603020202020204" pitchFamily="34" charset="0"/>
              </a:rPr>
              <a:t>водоснабжении).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600" dirty="0" smtClean="0">
                <a:latin typeface="Trebuchet MS" panose="020B0603020202020204" pitchFamily="34" charset="0"/>
              </a:rPr>
              <a:t>В соответствии с частью 3 статьи 28.1 Закона о теплоснабжении и частью 3 статьи 41.1 Закона о водоснабжении в случае, если срок, определяемый как разница между датой ввода в эксплуатацию хотя бы одного объекта из числа объектов или одной системы из числа таких систем, одного отдельного объекта таких систем, находящегося в государственной или муниципальной собственности, и датой опубликования извещения о проведении конкурса, превышает пять лет либо дата ввода в эксплуатацию хотя бы одного такого объекта или одной такой системы, одного отдельного объекта таких систем не может быть определена, передача прав владения и (или) пользования такими объектами или системами осуществляется </a:t>
            </a:r>
            <a:r>
              <a:rPr lang="ru-RU" sz="5600" b="1" dirty="0" smtClean="0">
                <a:latin typeface="Trebuchet MS" panose="020B0603020202020204" pitchFamily="34" charset="0"/>
              </a:rPr>
              <a:t>только по концессионным соглашениям </a:t>
            </a:r>
            <a:r>
              <a:rPr lang="ru-RU" sz="5600" dirty="0" smtClean="0">
                <a:latin typeface="Trebuchet MS" panose="020B0603020202020204" pitchFamily="34" charset="0"/>
              </a:rPr>
              <a:t>(за исключением предоставления в соответствии с антимонопольным законодательством Российской Федерации указанных прав на это имущество лицу, обладающему правами владения и (или) пользования сетью инженерно-технического обеспечения, в случаях, если это имущество является частью соответствующей сети инженерно-технического обеспечения и данные часть сети и сеть являются технологически связанными в соответствии с законодательством о градостроительной деятельности).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600" dirty="0" smtClean="0">
                <a:latin typeface="Trebuchet MS" panose="020B0603020202020204" pitchFamily="34" charset="0"/>
              </a:rPr>
              <a:t>Таким образом, если все объекты теплоснабжения, водоснабжения и водоотведения, в отношении которых планируется передача прав владения и (или) пользования, были введены в эксплуатацию </a:t>
            </a:r>
            <a:r>
              <a:rPr lang="ru-RU" sz="5600" b="1" dirty="0" smtClean="0">
                <a:latin typeface="Trebuchet MS" panose="020B0603020202020204" pitchFamily="34" charset="0"/>
              </a:rPr>
              <a:t>менее чем за пять лет </a:t>
            </a:r>
            <a:r>
              <a:rPr lang="ru-RU" sz="5600" dirty="0" smtClean="0">
                <a:latin typeface="Trebuchet MS" panose="020B0603020202020204" pitchFamily="34" charset="0"/>
              </a:rPr>
              <a:t>до момента опубликования извещения о проведении конкурса, в отношении таких объектов </a:t>
            </a:r>
            <a:r>
              <a:rPr lang="ru-RU" sz="5600" b="1" dirty="0" smtClean="0">
                <a:latin typeface="Trebuchet MS" panose="020B0603020202020204" pitchFamily="34" charset="0"/>
              </a:rPr>
              <a:t>может быть заключен договор аренды, в ином случае - только концессионное соглашение</a:t>
            </a:r>
            <a:r>
              <a:rPr lang="ru-RU" sz="56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2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2271</Words>
  <Application>Microsoft Office PowerPoint</Application>
  <PresentationFormat>Широкоэкранный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Barlow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2022-07-19T08:55:22Z</dcterms:created>
  <dcterms:modified xsi:type="dcterms:W3CDTF">2022-11-18T10:05:54Z</dcterms:modified>
</cp:coreProperties>
</file>